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65" r:id="rId16"/>
    <p:sldId id="26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0E4E-1819-4ED4-B251-A578C00A3B5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0D5DC-4DEC-42B5-864A-7FFD717A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38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0E4E-1819-4ED4-B251-A578C00A3B5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0D5DC-4DEC-42B5-864A-7FFD717A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37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0E4E-1819-4ED4-B251-A578C00A3B5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0D5DC-4DEC-42B5-864A-7FFD717A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37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0E4E-1819-4ED4-B251-A578C00A3B5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0D5DC-4DEC-42B5-864A-7FFD717A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21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0E4E-1819-4ED4-B251-A578C00A3B5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0D5DC-4DEC-42B5-864A-7FFD717A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06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0E4E-1819-4ED4-B251-A578C00A3B5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0D5DC-4DEC-42B5-864A-7FFD717A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03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0E4E-1819-4ED4-B251-A578C00A3B5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0D5DC-4DEC-42B5-864A-7FFD717A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518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0E4E-1819-4ED4-B251-A578C00A3B5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0D5DC-4DEC-42B5-864A-7FFD717A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963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0E4E-1819-4ED4-B251-A578C00A3B5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0D5DC-4DEC-42B5-864A-7FFD717A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18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0E4E-1819-4ED4-B251-A578C00A3B5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0D5DC-4DEC-42B5-864A-7FFD717A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32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0E4E-1819-4ED4-B251-A578C00A3B5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0D5DC-4DEC-42B5-864A-7FFD717A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801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20E4E-1819-4ED4-B251-A578C00A3B5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0D5DC-4DEC-42B5-864A-7FFD717A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590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4071" y="943068"/>
            <a:ext cx="9144000" cy="903661"/>
          </a:xfrm>
        </p:spPr>
        <p:txBody>
          <a:bodyPr>
            <a:normAutofit fontScale="90000"/>
          </a:bodyPr>
          <a:lstStyle/>
          <a:p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Sekadar</a:t>
            </a:r>
            <a:r>
              <a:rPr lang="en-ID" dirty="0"/>
              <a:t> Fakta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7530" y="2788024"/>
            <a:ext cx="10157012" cy="3406588"/>
          </a:xfrm>
        </p:spPr>
        <p:txBody>
          <a:bodyPr>
            <a:normAutofit/>
          </a:bodyPr>
          <a:lstStyle/>
          <a:p>
            <a:pPr algn="just"/>
            <a:r>
              <a:rPr lang="en-ID" b="1" dirty="0"/>
              <a:t>Mata </a:t>
            </a:r>
            <a:r>
              <a:rPr lang="en-ID" b="1" dirty="0" err="1"/>
              <a:t>Kuliah</a:t>
            </a:r>
            <a:r>
              <a:rPr lang="en-ID" b="1" dirty="0"/>
              <a:t>:</a:t>
            </a:r>
            <a:r>
              <a:rPr lang="en-ID" dirty="0"/>
              <a:t> </a:t>
            </a:r>
            <a:r>
              <a:rPr lang="en-ID" dirty="0" err="1"/>
              <a:t>Jurnalistik</a:t>
            </a:r>
            <a:r>
              <a:rPr lang="en-ID" dirty="0"/>
              <a:t> (TB033105) </a:t>
            </a:r>
          </a:p>
          <a:p>
            <a:pPr algn="just"/>
            <a:r>
              <a:rPr lang="en-ID" b="1" dirty="0"/>
              <a:t>Sub-CPMK 7:</a:t>
            </a:r>
            <a:r>
              <a:rPr lang="en-ID" dirty="0"/>
              <a:t> </a:t>
            </a:r>
            <a:r>
              <a:rPr lang="en-ID" dirty="0" err="1"/>
              <a:t>Mahasiswa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membedakan</a:t>
            </a:r>
            <a:r>
              <a:rPr lang="en-ID" dirty="0"/>
              <a:t> dan </a:t>
            </a:r>
            <a:r>
              <a:rPr lang="en-ID" dirty="0" err="1"/>
              <a:t>menulis</a:t>
            </a:r>
            <a:r>
              <a:rPr lang="en-ID" dirty="0"/>
              <a:t> </a:t>
            </a:r>
            <a:r>
              <a:rPr lang="en-ID" dirty="0" err="1"/>
              <a:t>berita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i="1" dirty="0"/>
              <a:t>feature</a:t>
            </a:r>
            <a:r>
              <a:rPr lang="en-ID" dirty="0"/>
              <a:t>. </a:t>
            </a:r>
          </a:p>
          <a:p>
            <a:pPr algn="just"/>
            <a:r>
              <a:rPr lang="en-ID" b="1" dirty="0" err="1"/>
              <a:t>Indikator</a:t>
            </a:r>
            <a:r>
              <a:rPr lang="en-ID" b="1" dirty="0"/>
              <a:t>:</a:t>
            </a:r>
            <a:endParaRPr lang="en-ID" dirty="0"/>
          </a:p>
          <a:p>
            <a:pPr marL="358775" algn="just"/>
            <a:r>
              <a:rPr lang="en-ID" dirty="0" err="1"/>
              <a:t>Ketepatan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karakteristik</a:t>
            </a:r>
            <a:r>
              <a:rPr lang="en-ID" dirty="0"/>
              <a:t> dan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i="1" dirty="0"/>
              <a:t>feature</a:t>
            </a:r>
            <a:r>
              <a:rPr lang="en-ID" dirty="0"/>
              <a:t>.</a:t>
            </a:r>
          </a:p>
          <a:p>
            <a:pPr marL="358775" algn="just"/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menyusun</a:t>
            </a:r>
            <a:r>
              <a:rPr lang="en-ID" dirty="0"/>
              <a:t> </a:t>
            </a:r>
            <a:r>
              <a:rPr lang="en-ID" dirty="0" err="1"/>
              <a:t>kerangka</a:t>
            </a:r>
            <a:r>
              <a:rPr lang="en-ID" dirty="0"/>
              <a:t> tulisan </a:t>
            </a:r>
            <a:r>
              <a:rPr lang="en-ID" i="1" dirty="0"/>
              <a:t>feature</a:t>
            </a:r>
            <a:r>
              <a:rPr lang="en-ID" dirty="0"/>
              <a:t> yang </a:t>
            </a:r>
            <a:r>
              <a:rPr lang="en-ID" dirty="0" err="1"/>
              <a:t>logis</a:t>
            </a:r>
            <a:r>
              <a:rPr lang="en-ID" dirty="0"/>
              <a:t>.</a:t>
            </a:r>
          </a:p>
          <a:p>
            <a:pPr marL="358775" algn="just"/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menulis</a:t>
            </a:r>
            <a:r>
              <a:rPr lang="en-ID" dirty="0"/>
              <a:t> </a:t>
            </a:r>
            <a:r>
              <a:rPr lang="en-ID" i="1" dirty="0"/>
              <a:t>lead</a:t>
            </a:r>
            <a:r>
              <a:rPr lang="en-ID" dirty="0"/>
              <a:t> feature yang </a:t>
            </a:r>
            <a:r>
              <a:rPr lang="en-ID" dirty="0" err="1"/>
              <a:t>menarik</a:t>
            </a:r>
            <a:r>
              <a:rPr lang="en-ID" dirty="0"/>
              <a:t>.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44B87A4-49BB-971E-8636-59FE904E7FBC}"/>
              </a:ext>
            </a:extLst>
          </p:cNvPr>
          <p:cNvSpPr txBox="1">
            <a:spLocks/>
          </p:cNvSpPr>
          <p:nvPr/>
        </p:nvSpPr>
        <p:spPr>
          <a:xfrm>
            <a:off x="546847" y="1732873"/>
            <a:ext cx="9144000" cy="5863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3600" dirty="0"/>
              <a:t>Muhammad Turmudzi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79994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C0ED7-A750-D864-7F18-36FAA797C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DBC7A53-0B3F-3ED0-2C80-5FF2AE986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Penutup</a:t>
            </a:r>
            <a:r>
              <a:rPr lang="en-ID" b="1" dirty="0"/>
              <a:t> (</a:t>
            </a:r>
            <a:r>
              <a:rPr lang="en-ID" b="1" i="1" dirty="0"/>
              <a:t>Ending</a:t>
            </a:r>
            <a:r>
              <a:rPr lang="en-ID" b="1" dirty="0"/>
              <a:t>)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B75105F9-4364-90FB-F85C-E432D350B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b="1" dirty="0" err="1"/>
              <a:t>Penutup</a:t>
            </a:r>
            <a:r>
              <a:rPr lang="en-ID" b="1" dirty="0"/>
              <a:t> </a:t>
            </a:r>
            <a:r>
              <a:rPr lang="en-ID" b="1" dirty="0" err="1"/>
              <a:t>Klimaks</a:t>
            </a:r>
            <a:r>
              <a:rPr lang="en-ID" b="1" dirty="0"/>
              <a:t>: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kesimpulan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refleksi</a:t>
            </a:r>
            <a:r>
              <a:rPr lang="en-ID" dirty="0"/>
              <a:t> yang </a:t>
            </a:r>
            <a:r>
              <a:rPr lang="en-ID" dirty="0" err="1"/>
              <a:t>menggugah</a:t>
            </a:r>
            <a:r>
              <a:rPr lang="en-ID" dirty="0"/>
              <a:t> </a:t>
            </a:r>
            <a:r>
              <a:rPr lang="en-ID" dirty="0" err="1"/>
              <a:t>pemikiran</a:t>
            </a:r>
            <a:r>
              <a:rPr lang="en-ID" dirty="0"/>
              <a:t> </a:t>
            </a:r>
            <a:r>
              <a:rPr lang="en-ID" dirty="0" err="1"/>
              <a:t>pembaca</a:t>
            </a:r>
            <a:r>
              <a:rPr lang="en-ID" dirty="0"/>
              <a:t>.</a:t>
            </a:r>
          </a:p>
          <a:p>
            <a:pPr marL="268288" indent="0" algn="just">
              <a:buNone/>
            </a:pPr>
            <a:r>
              <a:rPr lang="en-ID" dirty="0" err="1"/>
              <a:t>Contoh</a:t>
            </a:r>
            <a:r>
              <a:rPr lang="en-ID" dirty="0"/>
              <a:t>: Kedai kopi di </a:t>
            </a:r>
            <a:r>
              <a:rPr lang="en-ID" dirty="0" err="1"/>
              <a:t>sudut</a:t>
            </a:r>
            <a:r>
              <a:rPr lang="en-ID" dirty="0"/>
              <a:t> Jalan </a:t>
            </a:r>
            <a:r>
              <a:rPr lang="en-ID" dirty="0" err="1"/>
              <a:t>Tunjungan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sekadar</a:t>
            </a:r>
            <a:r>
              <a:rPr lang="en-ID" dirty="0"/>
              <a:t>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minum</a:t>
            </a:r>
            <a:r>
              <a:rPr lang="en-ID" dirty="0"/>
              <a:t>.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pengingat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di </a:t>
            </a:r>
            <a:r>
              <a:rPr lang="en-ID" dirty="0" err="1"/>
              <a:t>tengah</a:t>
            </a:r>
            <a:r>
              <a:rPr lang="en-ID" dirty="0"/>
              <a:t> </a:t>
            </a:r>
            <a:r>
              <a:rPr lang="en-ID" dirty="0" err="1"/>
              <a:t>gempuran</a:t>
            </a:r>
            <a:r>
              <a:rPr lang="en-ID" dirty="0"/>
              <a:t> zaman yang </a:t>
            </a:r>
            <a:r>
              <a:rPr lang="en-ID" dirty="0" err="1"/>
              <a:t>serba</a:t>
            </a:r>
            <a:r>
              <a:rPr lang="en-ID" dirty="0"/>
              <a:t> </a:t>
            </a:r>
            <a:r>
              <a:rPr lang="en-ID" dirty="0" err="1"/>
              <a:t>cepat</a:t>
            </a:r>
            <a:r>
              <a:rPr lang="en-ID" dirty="0"/>
              <a:t>, 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ruang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jeda</a:t>
            </a:r>
            <a:r>
              <a:rPr lang="en-ID" dirty="0"/>
              <a:t>,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merenung</a:t>
            </a:r>
            <a:r>
              <a:rPr lang="en-ID" dirty="0"/>
              <a:t>, dan </a:t>
            </a:r>
            <a:r>
              <a:rPr lang="en-ID" dirty="0" err="1"/>
              <a:t>menemukan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ketenangan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lembaran-lembaran</a:t>
            </a:r>
            <a:r>
              <a:rPr lang="en-ID" dirty="0"/>
              <a:t> </a:t>
            </a:r>
            <a:r>
              <a:rPr lang="en-ID" dirty="0" err="1"/>
              <a:t>cerita</a:t>
            </a:r>
            <a:r>
              <a:rPr lang="en-ID" dirty="0"/>
              <a:t> lama.</a:t>
            </a:r>
          </a:p>
        </p:txBody>
      </p:sp>
    </p:spTree>
    <p:extLst>
      <p:ext uri="{BB962C8B-B14F-4D97-AF65-F5344CB8AC3E}">
        <p14:creationId xmlns:p14="http://schemas.microsoft.com/office/powerpoint/2010/main" val="3287895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5FE21DC-0693-852D-B111-FF0328762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4000" dirty="0" err="1"/>
              <a:t>Menyusuri</a:t>
            </a:r>
            <a:r>
              <a:rPr lang="en-ID" sz="4000" dirty="0"/>
              <a:t> Lorong Waktu di Kota Tua Surabaya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4E08E81-DE92-17B5-A216-1DCA8A5CA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/>
              <a:t>[Lead]</a:t>
            </a:r>
            <a:r>
              <a:rPr lang="en-ID" dirty="0"/>
              <a:t> </a:t>
            </a:r>
          </a:p>
          <a:p>
            <a:pPr marL="0" indent="985838" algn="just">
              <a:buNone/>
            </a:pPr>
            <a:r>
              <a:rPr lang="en-ID" dirty="0"/>
              <a:t>Asap </a:t>
            </a:r>
            <a:r>
              <a:rPr lang="en-ID" dirty="0" err="1"/>
              <a:t>rokok</a:t>
            </a:r>
            <a:r>
              <a:rPr lang="en-ID" dirty="0"/>
              <a:t> kretek </a:t>
            </a:r>
            <a:r>
              <a:rPr lang="en-ID" dirty="0" err="1"/>
              <a:t>berbaur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aroma </a:t>
            </a:r>
            <a:r>
              <a:rPr lang="en-ID" dirty="0" err="1"/>
              <a:t>rempah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salah </a:t>
            </a:r>
            <a:r>
              <a:rPr lang="en-ID" dirty="0" err="1"/>
              <a:t>satu</a:t>
            </a:r>
            <a:r>
              <a:rPr lang="en-ID" dirty="0"/>
              <a:t> toko </a:t>
            </a:r>
            <a:r>
              <a:rPr lang="en-ID" dirty="0" err="1"/>
              <a:t>kelontong</a:t>
            </a:r>
            <a:r>
              <a:rPr lang="en-ID" dirty="0"/>
              <a:t> </a:t>
            </a:r>
            <a:r>
              <a:rPr lang="en-ID" dirty="0" err="1"/>
              <a:t>tua</a:t>
            </a:r>
            <a:r>
              <a:rPr lang="en-ID" dirty="0"/>
              <a:t>. Di </a:t>
            </a:r>
            <a:r>
              <a:rPr lang="en-ID" dirty="0" err="1"/>
              <a:t>bawah</a:t>
            </a:r>
            <a:r>
              <a:rPr lang="en-ID" dirty="0"/>
              <a:t> </a:t>
            </a:r>
            <a:r>
              <a:rPr lang="en-ID" dirty="0" err="1"/>
              <a:t>terik</a:t>
            </a:r>
            <a:r>
              <a:rPr lang="en-ID" dirty="0"/>
              <a:t> </a:t>
            </a:r>
            <a:r>
              <a:rPr lang="en-ID" dirty="0" err="1"/>
              <a:t>matahari</a:t>
            </a:r>
            <a:r>
              <a:rPr lang="en-ID" dirty="0"/>
              <a:t> Surabaya yang </a:t>
            </a:r>
            <a:r>
              <a:rPr lang="en-ID" dirty="0" err="1"/>
              <a:t>seolah</a:t>
            </a:r>
            <a:r>
              <a:rPr lang="en-ID" dirty="0"/>
              <a:t> </a:t>
            </a:r>
            <a:r>
              <a:rPr lang="en-ID" dirty="0" err="1"/>
              <a:t>tak</a:t>
            </a:r>
            <a:r>
              <a:rPr lang="en-ID" dirty="0"/>
              <a:t> </a:t>
            </a:r>
            <a:r>
              <a:rPr lang="en-ID" dirty="0" err="1"/>
              <a:t>pernah</a:t>
            </a:r>
            <a:r>
              <a:rPr lang="en-ID" dirty="0"/>
              <a:t> </a:t>
            </a:r>
            <a:r>
              <a:rPr lang="en-ID" dirty="0" err="1"/>
              <a:t>lelah</a:t>
            </a:r>
            <a:r>
              <a:rPr lang="en-ID" dirty="0"/>
              <a:t>, </a:t>
            </a:r>
            <a:r>
              <a:rPr lang="en-ID" dirty="0" err="1"/>
              <a:t>gedung-gedung</a:t>
            </a:r>
            <a:r>
              <a:rPr lang="en-ID" dirty="0"/>
              <a:t> </a:t>
            </a:r>
            <a:r>
              <a:rPr lang="en-ID" dirty="0" err="1"/>
              <a:t>peninggalan</a:t>
            </a:r>
            <a:r>
              <a:rPr lang="en-ID" dirty="0"/>
              <a:t> Belanda di </a:t>
            </a:r>
            <a:r>
              <a:rPr lang="en-ID" dirty="0" err="1"/>
              <a:t>kawasan</a:t>
            </a:r>
            <a:r>
              <a:rPr lang="en-ID" dirty="0"/>
              <a:t> </a:t>
            </a:r>
            <a:r>
              <a:rPr lang="en-ID" dirty="0" err="1"/>
              <a:t>Jembatan</a:t>
            </a:r>
            <a:r>
              <a:rPr lang="en-ID" dirty="0"/>
              <a:t> Merah </a:t>
            </a:r>
            <a:r>
              <a:rPr lang="en-ID" dirty="0" err="1"/>
              <a:t>berdiri</a:t>
            </a:r>
            <a:r>
              <a:rPr lang="en-ID" dirty="0"/>
              <a:t> </a:t>
            </a:r>
            <a:r>
              <a:rPr lang="en-ID" dirty="0" err="1"/>
              <a:t>angkuh</a:t>
            </a:r>
            <a:r>
              <a:rPr lang="en-ID" dirty="0"/>
              <a:t>, </a:t>
            </a:r>
            <a:r>
              <a:rPr lang="en-ID" dirty="0" err="1"/>
              <a:t>catnya</a:t>
            </a:r>
            <a:r>
              <a:rPr lang="en-ID" dirty="0"/>
              <a:t> yang </a:t>
            </a:r>
            <a:r>
              <a:rPr lang="en-ID" dirty="0" err="1"/>
              <a:t>mengelupas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saksi</a:t>
            </a:r>
            <a:r>
              <a:rPr lang="en-ID" dirty="0"/>
              <a:t> </a:t>
            </a:r>
            <a:r>
              <a:rPr lang="en-ID" dirty="0" err="1"/>
              <a:t>bisu</a:t>
            </a:r>
            <a:r>
              <a:rPr lang="en-ID" dirty="0"/>
              <a:t> </a:t>
            </a:r>
            <a:r>
              <a:rPr lang="en-ID" dirty="0" err="1"/>
              <a:t>ribuan</a:t>
            </a:r>
            <a:r>
              <a:rPr lang="en-ID" dirty="0"/>
              <a:t> </a:t>
            </a:r>
            <a:r>
              <a:rPr lang="en-ID" dirty="0" err="1"/>
              <a:t>kisah</a:t>
            </a:r>
            <a:r>
              <a:rPr lang="en-ID" dirty="0"/>
              <a:t> yang </a:t>
            </a:r>
            <a:r>
              <a:rPr lang="en-ID" dirty="0" err="1"/>
              <a:t>pernah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.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kuli</a:t>
            </a:r>
            <a:r>
              <a:rPr lang="en-ID" dirty="0"/>
              <a:t> </a:t>
            </a:r>
            <a:r>
              <a:rPr lang="en-ID" dirty="0" err="1"/>
              <a:t>panggul</a:t>
            </a:r>
            <a:r>
              <a:rPr lang="en-ID" dirty="0"/>
              <a:t> </a:t>
            </a:r>
            <a:r>
              <a:rPr lang="en-ID" dirty="0" err="1"/>
              <a:t>berteriak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Madura, </a:t>
            </a:r>
            <a:r>
              <a:rPr lang="en-ID" dirty="0" err="1"/>
              <a:t>suaranya</a:t>
            </a:r>
            <a:r>
              <a:rPr lang="en-ID" dirty="0"/>
              <a:t> </a:t>
            </a:r>
            <a:r>
              <a:rPr lang="en-ID" dirty="0" err="1"/>
              <a:t>terpantul</a:t>
            </a:r>
            <a:r>
              <a:rPr lang="en-ID" dirty="0"/>
              <a:t> oleh </a:t>
            </a:r>
            <a:r>
              <a:rPr lang="en-ID" dirty="0" err="1"/>
              <a:t>dinding-dinding</a:t>
            </a:r>
            <a:r>
              <a:rPr lang="en-ID" dirty="0"/>
              <a:t> </a:t>
            </a:r>
            <a:r>
              <a:rPr lang="en-ID" dirty="0" err="1"/>
              <a:t>kokoh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berdiri</a:t>
            </a:r>
            <a:r>
              <a:rPr lang="en-ID" dirty="0"/>
              <a:t>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err="1"/>
              <a:t>seabad</a:t>
            </a:r>
            <a:r>
              <a:rPr lang="en-ID" dirty="0"/>
              <a:t> </a:t>
            </a:r>
            <a:r>
              <a:rPr lang="en-ID" dirty="0" err="1"/>
              <a:t>lalu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9347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0AEE1-369E-98F0-AAEE-11A3EBBF6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EC6C2DF-CD36-6A35-E1D1-F4E9EAF77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4000" dirty="0" err="1"/>
              <a:t>Menyusuri</a:t>
            </a:r>
            <a:r>
              <a:rPr lang="en-ID" sz="4000" dirty="0"/>
              <a:t> Lorong Waktu di Kota Tua Surabaya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DA97FCBA-CFAA-56D8-90BA-39826E121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D" b="1" dirty="0"/>
              <a:t>[Body]</a:t>
            </a:r>
            <a:r>
              <a:rPr lang="en-ID" dirty="0"/>
              <a:t> </a:t>
            </a:r>
          </a:p>
          <a:p>
            <a:pPr marL="0" indent="985838" algn="just">
              <a:buNone/>
            </a:pPr>
            <a:r>
              <a:rPr lang="en-ID" dirty="0"/>
              <a:t>Bagi </a:t>
            </a:r>
            <a:r>
              <a:rPr lang="en-ID" dirty="0" err="1"/>
              <a:t>banyak</a:t>
            </a:r>
            <a:r>
              <a:rPr lang="en-ID" dirty="0"/>
              <a:t> orang, Surabaya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kota</a:t>
            </a:r>
            <a:r>
              <a:rPr lang="en-ID" dirty="0"/>
              <a:t> metropolitan yang </a:t>
            </a:r>
            <a:r>
              <a:rPr lang="en-ID" dirty="0" err="1"/>
              <a:t>sibuk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gedung</a:t>
            </a:r>
            <a:r>
              <a:rPr lang="en-ID" dirty="0"/>
              <a:t> </a:t>
            </a:r>
            <a:r>
              <a:rPr lang="en-ID" dirty="0" err="1"/>
              <a:t>pencakar</a:t>
            </a:r>
            <a:r>
              <a:rPr lang="en-ID" dirty="0"/>
              <a:t> </a:t>
            </a:r>
            <a:r>
              <a:rPr lang="en-ID" dirty="0" err="1"/>
              <a:t>langit</a:t>
            </a:r>
            <a:r>
              <a:rPr lang="en-ID" dirty="0"/>
              <a:t> dan </a:t>
            </a:r>
            <a:r>
              <a:rPr lang="en-ID" dirty="0" err="1"/>
              <a:t>pusat</a:t>
            </a:r>
            <a:r>
              <a:rPr lang="en-ID" dirty="0"/>
              <a:t> </a:t>
            </a:r>
            <a:r>
              <a:rPr lang="en-ID" dirty="0" err="1"/>
              <a:t>perbelanjaan</a:t>
            </a:r>
            <a:r>
              <a:rPr lang="en-ID" dirty="0"/>
              <a:t> modern. </a:t>
            </a:r>
            <a:r>
              <a:rPr lang="en-ID" dirty="0" err="1"/>
              <a:t>Namun</a:t>
            </a:r>
            <a:r>
              <a:rPr lang="en-ID" dirty="0"/>
              <a:t>, </a:t>
            </a:r>
            <a:r>
              <a:rPr lang="en-ID" dirty="0" err="1"/>
              <a:t>perjalanan</a:t>
            </a:r>
            <a:r>
              <a:rPr lang="en-ID" dirty="0"/>
              <a:t> </a:t>
            </a:r>
            <a:r>
              <a:rPr lang="en-ID" dirty="0" err="1"/>
              <a:t>menyusuri</a:t>
            </a:r>
            <a:r>
              <a:rPr lang="en-ID" dirty="0"/>
              <a:t> </a:t>
            </a:r>
            <a:r>
              <a:rPr lang="en-ID" dirty="0" err="1"/>
              <a:t>lorong-lorong</a:t>
            </a:r>
            <a:r>
              <a:rPr lang="en-ID" dirty="0"/>
              <a:t> di </a:t>
            </a:r>
            <a:r>
              <a:rPr lang="en-ID" dirty="0" err="1"/>
              <a:t>sekitar</a:t>
            </a:r>
            <a:r>
              <a:rPr lang="en-ID" dirty="0"/>
              <a:t> </a:t>
            </a:r>
            <a:r>
              <a:rPr lang="en-ID" dirty="0" err="1"/>
              <a:t>Jembatan</a:t>
            </a:r>
            <a:r>
              <a:rPr lang="en-ID" dirty="0"/>
              <a:t> Merah, Jalan Karet, </a:t>
            </a:r>
            <a:r>
              <a:rPr lang="en-ID" dirty="0" err="1"/>
              <a:t>hingga</a:t>
            </a:r>
            <a:r>
              <a:rPr lang="en-ID" dirty="0"/>
              <a:t> Jalan Gula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ziarah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. Ini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sekadar</a:t>
            </a:r>
            <a:r>
              <a:rPr lang="en-ID" dirty="0"/>
              <a:t> tur </a:t>
            </a:r>
            <a:r>
              <a:rPr lang="en-ID" dirty="0" err="1"/>
              <a:t>wisata</a:t>
            </a:r>
            <a:r>
              <a:rPr lang="en-ID" dirty="0"/>
              <a:t> </a:t>
            </a:r>
            <a:r>
              <a:rPr lang="en-ID" dirty="0" err="1"/>
              <a:t>biasa</a:t>
            </a:r>
            <a:r>
              <a:rPr lang="en-ID" dirty="0"/>
              <a:t>, </a:t>
            </a:r>
            <a:r>
              <a:rPr lang="en-ID" dirty="0" err="1"/>
              <a:t>melainkan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upaya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mendengar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denyut</a:t>
            </a:r>
            <a:r>
              <a:rPr lang="en-ID" dirty="0"/>
              <a:t> </a:t>
            </a:r>
            <a:r>
              <a:rPr lang="en-ID" dirty="0" err="1"/>
              <a:t>nadi</a:t>
            </a:r>
            <a:r>
              <a:rPr lang="en-ID" dirty="0"/>
              <a:t> </a:t>
            </a:r>
            <a:r>
              <a:rPr lang="en-ID" dirty="0" err="1"/>
              <a:t>sejarah</a:t>
            </a:r>
            <a:r>
              <a:rPr lang="en-ID" dirty="0"/>
              <a:t> Kota </a:t>
            </a:r>
            <a:r>
              <a:rPr lang="en-ID" dirty="0" err="1"/>
              <a:t>Pahlawan</a:t>
            </a:r>
            <a:r>
              <a:rPr lang="en-ID" dirty="0"/>
              <a:t> yang </a:t>
            </a:r>
            <a:r>
              <a:rPr lang="en-ID" dirty="0" err="1"/>
              <a:t>seringkali</a:t>
            </a:r>
            <a:r>
              <a:rPr lang="en-ID" dirty="0"/>
              <a:t> </a:t>
            </a:r>
            <a:r>
              <a:rPr lang="en-ID" dirty="0" err="1"/>
              <a:t>tertelan</a:t>
            </a:r>
            <a:r>
              <a:rPr lang="en-ID" dirty="0"/>
              <a:t> oleh </a:t>
            </a:r>
            <a:r>
              <a:rPr lang="en-ID" dirty="0" err="1"/>
              <a:t>deru</a:t>
            </a:r>
            <a:r>
              <a:rPr lang="en-ID" dirty="0"/>
              <a:t> </a:t>
            </a:r>
            <a:r>
              <a:rPr lang="en-ID" dirty="0" err="1"/>
              <a:t>modernitas</a:t>
            </a:r>
            <a:r>
              <a:rPr lang="en-ID" dirty="0"/>
              <a:t> dan </a:t>
            </a:r>
            <a:r>
              <a:rPr lang="en-ID" dirty="0" err="1"/>
              <a:t>pembangunan</a:t>
            </a:r>
            <a:r>
              <a:rPr lang="en-ID" dirty="0"/>
              <a:t>. </a:t>
            </a:r>
            <a:r>
              <a:rPr lang="en-ID" dirty="0" err="1"/>
              <a:t>Perjalanan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menemukan</a:t>
            </a:r>
            <a:r>
              <a:rPr lang="en-ID" dirty="0"/>
              <a:t> </a:t>
            </a:r>
            <a:r>
              <a:rPr lang="en-ID" dirty="0" err="1"/>
              <a:t>wajah</a:t>
            </a:r>
            <a:r>
              <a:rPr lang="en-ID" dirty="0"/>
              <a:t> Surabaya yang lain: </a:t>
            </a:r>
            <a:r>
              <a:rPr lang="en-ID" dirty="0" err="1"/>
              <a:t>wajah</a:t>
            </a:r>
            <a:r>
              <a:rPr lang="en-ID" dirty="0"/>
              <a:t> yang </a:t>
            </a:r>
            <a:r>
              <a:rPr lang="en-ID" dirty="0" err="1"/>
              <a:t>tua</a:t>
            </a:r>
            <a:r>
              <a:rPr lang="en-ID" dirty="0"/>
              <a:t>, yang </a:t>
            </a:r>
            <a:r>
              <a:rPr lang="en-ID" dirty="0" err="1"/>
              <a:t>otentik</a:t>
            </a:r>
            <a:r>
              <a:rPr lang="en-ID" dirty="0"/>
              <a:t>, dan yang </a:t>
            </a:r>
            <a:r>
              <a:rPr lang="en-ID" dirty="0" err="1"/>
              <a:t>bercerita</a:t>
            </a:r>
            <a:r>
              <a:rPr lang="en-ID" dirty="0"/>
              <a:t>.</a:t>
            </a:r>
          </a:p>
          <a:p>
            <a:pPr marL="0" indent="985838" algn="just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82762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46CA9-C4A8-2F16-CDEA-54E300A35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B299BF32-2B8B-11CB-169D-DA3D529C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4000" dirty="0" err="1"/>
              <a:t>Menyusuri</a:t>
            </a:r>
            <a:r>
              <a:rPr lang="en-ID" sz="4000" dirty="0"/>
              <a:t> Lorong Waktu di Kota Tua Surabaya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FE608498-3749-3DFD-86F6-B206B3E19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ID" sz="6000" b="1" dirty="0"/>
              <a:t>[Bridge &amp; Nut Graf]</a:t>
            </a:r>
            <a:r>
              <a:rPr lang="en-ID" sz="6000" dirty="0"/>
              <a:t> </a:t>
            </a:r>
          </a:p>
          <a:p>
            <a:pPr marL="0" indent="358775" algn="just">
              <a:buNone/>
            </a:pPr>
            <a:r>
              <a:rPr lang="en-ID" sz="5100" dirty="0"/>
              <a:t>Langkah </a:t>
            </a:r>
            <a:r>
              <a:rPr lang="en-ID" sz="5100" dirty="0" err="1"/>
              <a:t>pertama</a:t>
            </a:r>
            <a:r>
              <a:rPr lang="en-ID" sz="5100" dirty="0"/>
              <a:t> </a:t>
            </a:r>
            <a:r>
              <a:rPr lang="en-ID" sz="5100" dirty="0" err="1"/>
              <a:t>dimulai</a:t>
            </a:r>
            <a:r>
              <a:rPr lang="en-ID" sz="5100" dirty="0"/>
              <a:t> </a:t>
            </a:r>
            <a:r>
              <a:rPr lang="en-ID" sz="5100" dirty="0" err="1"/>
              <a:t>dari</a:t>
            </a:r>
            <a:r>
              <a:rPr lang="en-ID" sz="5100" dirty="0"/>
              <a:t> Gedung </a:t>
            </a:r>
            <a:r>
              <a:rPr lang="en-ID" sz="5100" dirty="0" err="1"/>
              <a:t>Internatio</a:t>
            </a:r>
            <a:r>
              <a:rPr lang="en-ID" sz="5100" dirty="0"/>
              <a:t>, </a:t>
            </a:r>
            <a:r>
              <a:rPr lang="en-ID" sz="5100" dirty="0" err="1"/>
              <a:t>benteng</a:t>
            </a:r>
            <a:r>
              <a:rPr lang="en-ID" sz="5100" dirty="0"/>
              <a:t> </a:t>
            </a:r>
            <a:r>
              <a:rPr lang="en-ID" sz="5100" dirty="0" err="1"/>
              <a:t>pertahanan</a:t>
            </a:r>
            <a:r>
              <a:rPr lang="en-ID" sz="5100" dirty="0"/>
              <a:t> </a:t>
            </a:r>
            <a:r>
              <a:rPr lang="en-ID" sz="5100" dirty="0" err="1"/>
              <a:t>terakhir</a:t>
            </a:r>
            <a:r>
              <a:rPr lang="en-ID" sz="5100" dirty="0"/>
              <a:t> </a:t>
            </a:r>
            <a:r>
              <a:rPr lang="en-ID" sz="5100" dirty="0" err="1"/>
              <a:t>Brigadir</a:t>
            </a:r>
            <a:r>
              <a:rPr lang="en-ID" sz="5100" dirty="0"/>
              <a:t> </a:t>
            </a:r>
            <a:r>
              <a:rPr lang="en-ID" sz="5100" dirty="0" err="1"/>
              <a:t>Jenderal</a:t>
            </a:r>
            <a:r>
              <a:rPr lang="en-ID" sz="5100" dirty="0"/>
              <a:t> Mallaby yang </a:t>
            </a:r>
            <a:r>
              <a:rPr lang="en-ID" sz="5100" dirty="0" err="1"/>
              <a:t>tewas</a:t>
            </a:r>
            <a:r>
              <a:rPr lang="en-ID" sz="5100" dirty="0"/>
              <a:t> </a:t>
            </a:r>
            <a:r>
              <a:rPr lang="en-ID" sz="5100" dirty="0" err="1"/>
              <a:t>dalam</a:t>
            </a:r>
            <a:r>
              <a:rPr lang="en-ID" sz="5100" dirty="0"/>
              <a:t> </a:t>
            </a:r>
            <a:r>
              <a:rPr lang="en-ID" sz="5100" dirty="0" err="1"/>
              <a:t>pertempuran</a:t>
            </a:r>
            <a:r>
              <a:rPr lang="en-ID" sz="5100" dirty="0"/>
              <a:t> 10 November 1945. </a:t>
            </a:r>
            <a:r>
              <a:rPr lang="en-ID" sz="5100" dirty="0" err="1"/>
              <a:t>Berdiri</a:t>
            </a:r>
            <a:r>
              <a:rPr lang="en-ID" sz="5100" dirty="0"/>
              <a:t> di </a:t>
            </a:r>
            <a:r>
              <a:rPr lang="en-ID" sz="5100" dirty="0" err="1"/>
              <a:t>depannya</a:t>
            </a:r>
            <a:r>
              <a:rPr lang="en-ID" sz="5100" dirty="0"/>
              <a:t>, </a:t>
            </a:r>
            <a:r>
              <a:rPr lang="en-ID" sz="5100" dirty="0" err="1"/>
              <a:t>mudah</a:t>
            </a:r>
            <a:r>
              <a:rPr lang="en-ID" sz="5100" dirty="0"/>
              <a:t> </a:t>
            </a:r>
            <a:r>
              <a:rPr lang="en-ID" sz="5100" dirty="0" err="1"/>
              <a:t>untuk</a:t>
            </a:r>
            <a:r>
              <a:rPr lang="en-ID" sz="5100" dirty="0"/>
              <a:t> </a:t>
            </a:r>
            <a:r>
              <a:rPr lang="en-ID" sz="5100" dirty="0" err="1"/>
              <a:t>membayangkan</a:t>
            </a:r>
            <a:r>
              <a:rPr lang="en-ID" sz="5100" dirty="0"/>
              <a:t> </a:t>
            </a:r>
            <a:r>
              <a:rPr lang="en-ID" sz="5100" dirty="0" err="1"/>
              <a:t>betapa</a:t>
            </a:r>
            <a:r>
              <a:rPr lang="en-ID" sz="5100" dirty="0"/>
              <a:t> </a:t>
            </a:r>
            <a:r>
              <a:rPr lang="en-ID" sz="5100" dirty="0" err="1"/>
              <a:t>mencekamnya</a:t>
            </a:r>
            <a:r>
              <a:rPr lang="en-ID" sz="5100" dirty="0"/>
              <a:t> </a:t>
            </a:r>
            <a:r>
              <a:rPr lang="en-ID" sz="5100" dirty="0" err="1"/>
              <a:t>suasana</a:t>
            </a:r>
            <a:r>
              <a:rPr lang="en-ID" sz="5100" dirty="0"/>
              <a:t> </a:t>
            </a:r>
            <a:r>
              <a:rPr lang="en-ID" sz="5100" dirty="0" err="1"/>
              <a:t>saat</a:t>
            </a:r>
            <a:r>
              <a:rPr lang="en-ID" sz="5100" dirty="0"/>
              <a:t> </a:t>
            </a:r>
            <a:r>
              <a:rPr lang="en-ID" sz="5100" dirty="0" err="1"/>
              <a:t>itu</a:t>
            </a:r>
            <a:r>
              <a:rPr lang="en-ID" sz="5100" dirty="0"/>
              <a:t>. </a:t>
            </a:r>
            <a:r>
              <a:rPr lang="en-ID" sz="5100" dirty="0" err="1"/>
              <a:t>Dindingnya</a:t>
            </a:r>
            <a:r>
              <a:rPr lang="en-ID" sz="5100" dirty="0"/>
              <a:t> yang </a:t>
            </a:r>
            <a:r>
              <a:rPr lang="en-ID" sz="5100" dirty="0" err="1"/>
              <a:t>tebal</a:t>
            </a:r>
            <a:r>
              <a:rPr lang="en-ID" sz="5100" dirty="0"/>
              <a:t> </a:t>
            </a:r>
            <a:r>
              <a:rPr lang="en-ID" sz="5100" dirty="0" err="1"/>
              <a:t>seakan</a:t>
            </a:r>
            <a:r>
              <a:rPr lang="en-ID" sz="5100" dirty="0"/>
              <a:t> </a:t>
            </a:r>
            <a:r>
              <a:rPr lang="en-ID" sz="5100" dirty="0" err="1"/>
              <a:t>masih</a:t>
            </a:r>
            <a:r>
              <a:rPr lang="en-ID" sz="5100" dirty="0"/>
              <a:t> </a:t>
            </a:r>
            <a:r>
              <a:rPr lang="en-ID" sz="5100" dirty="0" err="1"/>
              <a:t>menyimpan</a:t>
            </a:r>
            <a:r>
              <a:rPr lang="en-ID" sz="5100" dirty="0"/>
              <a:t> </a:t>
            </a:r>
            <a:r>
              <a:rPr lang="en-ID" sz="5100" dirty="0" err="1"/>
              <a:t>gema</a:t>
            </a:r>
            <a:r>
              <a:rPr lang="en-ID" sz="5100" dirty="0"/>
              <a:t> </a:t>
            </a:r>
            <a:r>
              <a:rPr lang="en-ID" sz="5100" dirty="0" err="1"/>
              <a:t>pekik</a:t>
            </a:r>
            <a:r>
              <a:rPr lang="en-ID" sz="5100" dirty="0"/>
              <a:t> "Merdeka!" para </a:t>
            </a:r>
            <a:r>
              <a:rPr lang="en-ID" sz="5100" dirty="0" err="1"/>
              <a:t>pejuang</a:t>
            </a:r>
            <a:r>
              <a:rPr lang="en-ID" sz="5100" dirty="0"/>
              <a:t>. Tak </a:t>
            </a:r>
            <a:r>
              <a:rPr lang="en-ID" sz="5100" dirty="0" err="1"/>
              <a:t>jauh</a:t>
            </a:r>
            <a:r>
              <a:rPr lang="en-ID" sz="5100" dirty="0"/>
              <a:t> </a:t>
            </a:r>
            <a:r>
              <a:rPr lang="en-ID" sz="5100" dirty="0" err="1"/>
              <a:t>dari</a:t>
            </a:r>
            <a:r>
              <a:rPr lang="en-ID" sz="5100" dirty="0"/>
              <a:t> sana, di </a:t>
            </a:r>
            <a:r>
              <a:rPr lang="en-ID" sz="5100" dirty="0" err="1"/>
              <a:t>seberang</a:t>
            </a:r>
            <a:r>
              <a:rPr lang="en-ID" sz="5100" dirty="0"/>
              <a:t> </a:t>
            </a:r>
            <a:r>
              <a:rPr lang="en-ID" sz="5100" dirty="0" err="1"/>
              <a:t>Kalimas</a:t>
            </a:r>
            <a:r>
              <a:rPr lang="en-ID" sz="5100" dirty="0"/>
              <a:t> yang </a:t>
            </a:r>
            <a:r>
              <a:rPr lang="en-ID" sz="5100" dirty="0" err="1"/>
              <a:t>airnya</a:t>
            </a:r>
            <a:r>
              <a:rPr lang="en-ID" sz="5100" dirty="0"/>
              <a:t> </a:t>
            </a:r>
            <a:r>
              <a:rPr lang="en-ID" sz="5100" dirty="0" err="1"/>
              <a:t>tenang</a:t>
            </a:r>
            <a:r>
              <a:rPr lang="en-ID" sz="5100" dirty="0"/>
              <a:t> </a:t>
            </a:r>
            <a:r>
              <a:rPr lang="en-ID" sz="5100" dirty="0" err="1"/>
              <a:t>kecoklatan</a:t>
            </a:r>
            <a:r>
              <a:rPr lang="en-ID" sz="5100" dirty="0"/>
              <a:t>, </a:t>
            </a:r>
            <a:r>
              <a:rPr lang="en-ID" sz="5100" dirty="0" err="1"/>
              <a:t>berdiri</a:t>
            </a:r>
            <a:r>
              <a:rPr lang="en-ID" sz="5100" dirty="0"/>
              <a:t> </a:t>
            </a:r>
            <a:r>
              <a:rPr lang="en-ID" sz="5100" dirty="0" err="1"/>
              <a:t>megah</a:t>
            </a:r>
            <a:r>
              <a:rPr lang="en-ID" sz="5100" dirty="0"/>
              <a:t> Gedung De </a:t>
            </a:r>
            <a:r>
              <a:rPr lang="en-ID" sz="5100" dirty="0" err="1"/>
              <a:t>Javasche</a:t>
            </a:r>
            <a:r>
              <a:rPr lang="en-ID" sz="5100" dirty="0"/>
              <a:t> Bank—</a:t>
            </a:r>
            <a:r>
              <a:rPr lang="en-ID" sz="5100" dirty="0" err="1"/>
              <a:t>kini</a:t>
            </a:r>
            <a:r>
              <a:rPr lang="en-ID" sz="5100" dirty="0"/>
              <a:t> Museum Bank Indonesia. </a:t>
            </a:r>
            <a:r>
              <a:rPr lang="en-ID" sz="5100" dirty="0" err="1"/>
              <a:t>Arsitektur</a:t>
            </a:r>
            <a:r>
              <a:rPr lang="en-ID" sz="5100" dirty="0"/>
              <a:t> </a:t>
            </a:r>
            <a:r>
              <a:rPr lang="en-ID" sz="5100" dirty="0" err="1"/>
              <a:t>Eropanya</a:t>
            </a:r>
            <a:r>
              <a:rPr lang="en-ID" sz="5100" dirty="0"/>
              <a:t> yang </a:t>
            </a:r>
            <a:r>
              <a:rPr lang="en-ID" sz="5100" dirty="0" err="1"/>
              <a:t>kental</a:t>
            </a:r>
            <a:r>
              <a:rPr lang="en-ID" sz="5100" dirty="0"/>
              <a:t> </a:t>
            </a:r>
            <a:r>
              <a:rPr lang="en-ID" sz="5100" dirty="0" err="1"/>
              <a:t>menjadi</a:t>
            </a:r>
            <a:r>
              <a:rPr lang="en-ID" sz="5100" dirty="0"/>
              <a:t> </a:t>
            </a:r>
            <a:r>
              <a:rPr lang="en-ID" sz="5100" dirty="0" err="1"/>
              <a:t>kontras</a:t>
            </a:r>
            <a:r>
              <a:rPr lang="en-ID" sz="5100" dirty="0"/>
              <a:t> </a:t>
            </a:r>
            <a:r>
              <a:rPr lang="en-ID" sz="5100" dirty="0" err="1"/>
              <a:t>dengan</a:t>
            </a:r>
            <a:r>
              <a:rPr lang="en-ID" sz="5100" dirty="0"/>
              <a:t> </a:t>
            </a:r>
            <a:r>
              <a:rPr lang="en-ID" sz="5100" dirty="0" err="1"/>
              <a:t>perahu-perahu</a:t>
            </a:r>
            <a:r>
              <a:rPr lang="en-ID" sz="5100" dirty="0"/>
              <a:t> </a:t>
            </a:r>
            <a:r>
              <a:rPr lang="en-ID" sz="5100" dirty="0" err="1"/>
              <a:t>kayu</a:t>
            </a:r>
            <a:r>
              <a:rPr lang="en-ID" sz="5100" dirty="0"/>
              <a:t> </a:t>
            </a:r>
            <a:r>
              <a:rPr lang="en-ID" sz="5100" dirty="0" err="1"/>
              <a:t>tradisional</a:t>
            </a:r>
            <a:r>
              <a:rPr lang="en-ID" sz="5100" dirty="0"/>
              <a:t> yang </a:t>
            </a:r>
            <a:r>
              <a:rPr lang="en-ID" sz="5100" dirty="0" err="1"/>
              <a:t>sesekali</a:t>
            </a:r>
            <a:r>
              <a:rPr lang="en-ID" sz="5100" dirty="0"/>
              <a:t> </a:t>
            </a:r>
            <a:r>
              <a:rPr lang="en-ID" sz="5100" dirty="0" err="1"/>
              <a:t>melintas</a:t>
            </a:r>
            <a:r>
              <a:rPr lang="en-ID" sz="5100" dirty="0"/>
              <a:t>.</a:t>
            </a:r>
          </a:p>
          <a:p>
            <a:pPr marL="0" indent="358775" algn="just">
              <a:buNone/>
            </a:pPr>
            <a:r>
              <a:rPr lang="en-ID" sz="5100" dirty="0" err="1"/>
              <a:t>Memasuki</a:t>
            </a:r>
            <a:r>
              <a:rPr lang="en-ID" sz="5100" dirty="0"/>
              <a:t> Jalan Gula, </a:t>
            </a:r>
            <a:r>
              <a:rPr lang="en-ID" sz="5100" dirty="0" err="1"/>
              <a:t>suasana</a:t>
            </a:r>
            <a:r>
              <a:rPr lang="en-ID" sz="5100" dirty="0"/>
              <a:t> </a:t>
            </a:r>
            <a:r>
              <a:rPr lang="en-ID" sz="5100" dirty="0" err="1"/>
              <a:t>berubah</a:t>
            </a:r>
            <a:r>
              <a:rPr lang="en-ID" sz="5100" dirty="0"/>
              <a:t> </a:t>
            </a:r>
            <a:r>
              <a:rPr lang="en-ID" sz="5100" dirty="0" err="1"/>
              <a:t>drastis</a:t>
            </a:r>
            <a:r>
              <a:rPr lang="en-ID" sz="5100" dirty="0"/>
              <a:t>. Ini </a:t>
            </a:r>
            <a:r>
              <a:rPr lang="en-ID" sz="5100" dirty="0" err="1"/>
              <a:t>bukan</a:t>
            </a:r>
            <a:r>
              <a:rPr lang="en-ID" sz="5100" dirty="0"/>
              <a:t> </a:t>
            </a:r>
            <a:r>
              <a:rPr lang="en-ID" sz="5100" dirty="0" err="1"/>
              <a:t>lagi</a:t>
            </a:r>
            <a:r>
              <a:rPr lang="en-ID" sz="5100" dirty="0"/>
              <a:t> </a:t>
            </a:r>
            <a:r>
              <a:rPr lang="en-ID" sz="5100" dirty="0" err="1"/>
              <a:t>tentang</a:t>
            </a:r>
            <a:r>
              <a:rPr lang="en-ID" sz="5100" dirty="0"/>
              <a:t> </a:t>
            </a:r>
            <a:r>
              <a:rPr lang="en-ID" sz="5100" dirty="0" err="1"/>
              <a:t>kemegahan</a:t>
            </a:r>
            <a:r>
              <a:rPr lang="en-ID" sz="5100" dirty="0"/>
              <a:t> </a:t>
            </a:r>
            <a:r>
              <a:rPr lang="en-ID" sz="5100" dirty="0" err="1"/>
              <a:t>kolonial</a:t>
            </a:r>
            <a:r>
              <a:rPr lang="en-ID" sz="5100" dirty="0"/>
              <a:t>, </a:t>
            </a:r>
            <a:r>
              <a:rPr lang="en-ID" sz="5100" dirty="0" err="1"/>
              <a:t>melainkan</a:t>
            </a:r>
            <a:r>
              <a:rPr lang="en-ID" sz="5100" dirty="0"/>
              <a:t> </a:t>
            </a:r>
            <a:r>
              <a:rPr lang="en-ID" sz="5100" dirty="0" err="1"/>
              <a:t>tentang</a:t>
            </a:r>
            <a:r>
              <a:rPr lang="en-ID" sz="5100" dirty="0"/>
              <a:t> </a:t>
            </a:r>
            <a:r>
              <a:rPr lang="en-ID" sz="5100" dirty="0" err="1"/>
              <a:t>kehidupan</a:t>
            </a:r>
            <a:r>
              <a:rPr lang="en-ID" sz="5100" dirty="0"/>
              <a:t>. Gang-gang </a:t>
            </a:r>
            <a:r>
              <a:rPr lang="en-ID" sz="5100" dirty="0" err="1"/>
              <a:t>sempitnya</a:t>
            </a:r>
            <a:r>
              <a:rPr lang="en-ID" sz="5100" dirty="0"/>
              <a:t> </a:t>
            </a:r>
            <a:r>
              <a:rPr lang="en-ID" sz="5100" dirty="0" err="1"/>
              <a:t>diapit</a:t>
            </a:r>
            <a:r>
              <a:rPr lang="en-ID" sz="5100" dirty="0"/>
              <a:t> oleh </a:t>
            </a:r>
            <a:r>
              <a:rPr lang="en-ID" sz="5100" dirty="0" err="1"/>
              <a:t>gudang-gudang</a:t>
            </a:r>
            <a:r>
              <a:rPr lang="en-ID" sz="5100" dirty="0"/>
              <a:t> </a:t>
            </a:r>
            <a:r>
              <a:rPr lang="en-ID" sz="5100" dirty="0" err="1"/>
              <a:t>tua</a:t>
            </a:r>
            <a:r>
              <a:rPr lang="en-ID" sz="5100" dirty="0"/>
              <a:t> yang </a:t>
            </a:r>
            <a:r>
              <a:rPr lang="en-ID" sz="5100" dirty="0" err="1"/>
              <a:t>kini</a:t>
            </a:r>
            <a:r>
              <a:rPr lang="en-ID" sz="5100" dirty="0"/>
              <a:t> </a:t>
            </a:r>
            <a:r>
              <a:rPr lang="en-ID" sz="5100" dirty="0" err="1"/>
              <a:t>banyak</a:t>
            </a:r>
            <a:r>
              <a:rPr lang="en-ID" sz="5100" dirty="0"/>
              <a:t> </a:t>
            </a:r>
            <a:r>
              <a:rPr lang="en-ID" sz="5100" dirty="0" err="1"/>
              <a:t>berubah</a:t>
            </a:r>
            <a:r>
              <a:rPr lang="en-ID" sz="5100" dirty="0"/>
              <a:t> </a:t>
            </a:r>
            <a:r>
              <a:rPr lang="en-ID" sz="5100" dirty="0" err="1"/>
              <a:t>fungsi</a:t>
            </a:r>
            <a:r>
              <a:rPr lang="en-ID" sz="5100" dirty="0"/>
              <a:t> </a:t>
            </a:r>
            <a:r>
              <a:rPr lang="en-ID" sz="5100" dirty="0" err="1"/>
              <a:t>menjadi</a:t>
            </a:r>
            <a:r>
              <a:rPr lang="en-ID" sz="5100" dirty="0"/>
              <a:t> </a:t>
            </a:r>
            <a:r>
              <a:rPr lang="en-ID" sz="5100" dirty="0" err="1"/>
              <a:t>kafe-kafe</a:t>
            </a:r>
            <a:r>
              <a:rPr lang="en-ID" sz="5100" dirty="0"/>
              <a:t> hipster dan spot </a:t>
            </a:r>
            <a:r>
              <a:rPr lang="en-ID" sz="5100" dirty="0" err="1"/>
              <a:t>foto</a:t>
            </a:r>
            <a:r>
              <a:rPr lang="en-ID" sz="5100" dirty="0"/>
              <a:t> </a:t>
            </a:r>
            <a:r>
              <a:rPr lang="en-ID" sz="5100" dirty="0" err="1"/>
              <a:t>populer</a:t>
            </a:r>
            <a:r>
              <a:rPr lang="en-ID" sz="5100" dirty="0"/>
              <a:t>. Aroma kopi </a:t>
            </a:r>
            <a:r>
              <a:rPr lang="en-ID" sz="5100" dirty="0" err="1"/>
              <a:t>dari</a:t>
            </a:r>
            <a:r>
              <a:rPr lang="en-ID" sz="5100" dirty="0"/>
              <a:t> salah </a:t>
            </a:r>
            <a:r>
              <a:rPr lang="en-ID" sz="5100" dirty="0" err="1"/>
              <a:t>satu</a:t>
            </a:r>
            <a:r>
              <a:rPr lang="en-ID" sz="5100" dirty="0"/>
              <a:t> </a:t>
            </a:r>
            <a:r>
              <a:rPr lang="en-ID" sz="5100" dirty="0" err="1"/>
              <a:t>kedai</a:t>
            </a:r>
            <a:r>
              <a:rPr lang="en-ID" sz="5100" dirty="0"/>
              <a:t> </a:t>
            </a:r>
            <a:r>
              <a:rPr lang="en-ID" sz="5100" dirty="0" err="1"/>
              <a:t>berpadu</a:t>
            </a:r>
            <a:r>
              <a:rPr lang="en-ID" sz="5100" dirty="0"/>
              <a:t> </a:t>
            </a:r>
            <a:r>
              <a:rPr lang="en-ID" sz="5100" dirty="0" err="1"/>
              <a:t>dengan</a:t>
            </a:r>
            <a:r>
              <a:rPr lang="en-ID" sz="5100" dirty="0"/>
              <a:t> </a:t>
            </a:r>
            <a:r>
              <a:rPr lang="en-ID" sz="5100" dirty="0" err="1"/>
              <a:t>bau</a:t>
            </a:r>
            <a:r>
              <a:rPr lang="en-ID" sz="5100" dirty="0"/>
              <a:t> </a:t>
            </a:r>
            <a:r>
              <a:rPr lang="en-ID" sz="5100" dirty="0" err="1"/>
              <a:t>besi</a:t>
            </a:r>
            <a:r>
              <a:rPr lang="en-ID" sz="5100" dirty="0"/>
              <a:t> </a:t>
            </a:r>
            <a:r>
              <a:rPr lang="en-ID" sz="5100" dirty="0" err="1"/>
              <a:t>berkarat</a:t>
            </a:r>
            <a:r>
              <a:rPr lang="en-ID" sz="5100" dirty="0"/>
              <a:t>. Di </a:t>
            </a:r>
            <a:r>
              <a:rPr lang="en-ID" sz="5100" dirty="0" err="1"/>
              <a:t>sinilah</a:t>
            </a:r>
            <a:r>
              <a:rPr lang="en-ID" sz="5100" dirty="0"/>
              <a:t> masa </a:t>
            </a:r>
            <a:r>
              <a:rPr lang="en-ID" sz="5100" dirty="0" err="1"/>
              <a:t>lalu</a:t>
            </a:r>
            <a:r>
              <a:rPr lang="en-ID" sz="5100" dirty="0"/>
              <a:t> dan masa </a:t>
            </a:r>
            <a:r>
              <a:rPr lang="en-ID" sz="5100" dirty="0" err="1"/>
              <a:t>kini</a:t>
            </a:r>
            <a:r>
              <a:rPr lang="en-ID" sz="5100" dirty="0"/>
              <a:t> </a:t>
            </a:r>
            <a:r>
              <a:rPr lang="en-ID" sz="5100" dirty="0" err="1"/>
              <a:t>bertemu</a:t>
            </a:r>
            <a:r>
              <a:rPr lang="en-ID" sz="5100" dirty="0"/>
              <a:t>. "</a:t>
            </a:r>
            <a:r>
              <a:rPr lang="en-ID" sz="5100" dirty="0" err="1"/>
              <a:t>Dulu</a:t>
            </a:r>
            <a:r>
              <a:rPr lang="en-ID" sz="5100" dirty="0"/>
              <a:t> di </a:t>
            </a:r>
            <a:r>
              <a:rPr lang="en-ID" sz="5100" dirty="0" err="1"/>
              <a:t>sini</a:t>
            </a:r>
            <a:r>
              <a:rPr lang="en-ID" sz="5100" dirty="0"/>
              <a:t> </a:t>
            </a:r>
            <a:r>
              <a:rPr lang="en-ID" sz="5100" dirty="0" err="1"/>
              <a:t>semua</a:t>
            </a:r>
            <a:r>
              <a:rPr lang="en-ID" sz="5100" dirty="0"/>
              <a:t> </a:t>
            </a:r>
            <a:r>
              <a:rPr lang="en-ID" sz="5100" dirty="0" err="1"/>
              <a:t>gudang</a:t>
            </a:r>
            <a:r>
              <a:rPr lang="en-ID" sz="5100" dirty="0"/>
              <a:t> gula dan </a:t>
            </a:r>
            <a:r>
              <a:rPr lang="en-ID" sz="5100" dirty="0" err="1"/>
              <a:t>rempah</a:t>
            </a:r>
            <a:r>
              <a:rPr lang="en-ID" sz="5100" dirty="0"/>
              <a:t>, Mas. </a:t>
            </a:r>
            <a:r>
              <a:rPr lang="en-ID" sz="5100" dirty="0" err="1"/>
              <a:t>Sekarang</a:t>
            </a:r>
            <a:r>
              <a:rPr lang="en-ID" sz="5100" dirty="0"/>
              <a:t> </a:t>
            </a:r>
            <a:r>
              <a:rPr lang="en-ID" sz="5100" dirty="0" err="1"/>
              <a:t>jadi</a:t>
            </a:r>
            <a:r>
              <a:rPr lang="en-ID" sz="5100" dirty="0"/>
              <a:t> </a:t>
            </a:r>
            <a:r>
              <a:rPr lang="en-ID" sz="5100" dirty="0" err="1"/>
              <a:t>tempat</a:t>
            </a:r>
            <a:r>
              <a:rPr lang="en-ID" sz="5100" dirty="0"/>
              <a:t> </a:t>
            </a:r>
            <a:r>
              <a:rPr lang="en-ID" sz="5100" dirty="0" err="1"/>
              <a:t>nongkrong</a:t>
            </a:r>
            <a:r>
              <a:rPr lang="en-ID" sz="5100" dirty="0"/>
              <a:t> </a:t>
            </a:r>
            <a:r>
              <a:rPr lang="en-ID" sz="5100" dirty="0" err="1"/>
              <a:t>anak</a:t>
            </a:r>
            <a:r>
              <a:rPr lang="en-ID" sz="5100" dirty="0"/>
              <a:t> </a:t>
            </a:r>
            <a:r>
              <a:rPr lang="en-ID" sz="5100" dirty="0" err="1"/>
              <a:t>muda</a:t>
            </a:r>
            <a:r>
              <a:rPr lang="en-ID" sz="5100" dirty="0"/>
              <a:t>," </a:t>
            </a:r>
            <a:r>
              <a:rPr lang="en-ID" sz="5100" dirty="0" err="1"/>
              <a:t>ujar</a:t>
            </a:r>
            <a:r>
              <a:rPr lang="en-ID" sz="5100" dirty="0"/>
              <a:t> Pak </a:t>
            </a:r>
            <a:r>
              <a:rPr lang="en-ID" sz="5100" dirty="0" err="1"/>
              <a:t>Subandi</a:t>
            </a:r>
            <a:r>
              <a:rPr lang="en-ID" sz="5100" dirty="0"/>
              <a:t> (65), </a:t>
            </a:r>
            <a:r>
              <a:rPr lang="en-ID" sz="5100" dirty="0" err="1"/>
              <a:t>pemilik</a:t>
            </a:r>
            <a:r>
              <a:rPr lang="en-ID" sz="5100" dirty="0"/>
              <a:t> </a:t>
            </a:r>
            <a:r>
              <a:rPr lang="en-ID" sz="5100" dirty="0" err="1"/>
              <a:t>warung</a:t>
            </a:r>
            <a:r>
              <a:rPr lang="en-ID" sz="5100" dirty="0"/>
              <a:t> </a:t>
            </a:r>
            <a:r>
              <a:rPr lang="en-ID" sz="5100" dirty="0" err="1"/>
              <a:t>kecil</a:t>
            </a:r>
            <a:r>
              <a:rPr lang="en-ID" sz="5100" dirty="0"/>
              <a:t> yang </a:t>
            </a:r>
            <a:r>
              <a:rPr lang="en-ID" sz="5100" dirty="0" err="1"/>
              <a:t>sudah</a:t>
            </a:r>
            <a:r>
              <a:rPr lang="en-ID" sz="5100" dirty="0"/>
              <a:t> </a:t>
            </a:r>
            <a:r>
              <a:rPr lang="en-ID" sz="5100" dirty="0" err="1"/>
              <a:t>berjualan</a:t>
            </a:r>
            <a:r>
              <a:rPr lang="en-ID" sz="5100" dirty="0"/>
              <a:t> di area </a:t>
            </a:r>
            <a:r>
              <a:rPr lang="en-ID" sz="5100" dirty="0" err="1"/>
              <a:t>itu</a:t>
            </a:r>
            <a:r>
              <a:rPr lang="en-ID" sz="5100" dirty="0"/>
              <a:t> </a:t>
            </a:r>
            <a:r>
              <a:rPr lang="en-ID" sz="5100" dirty="0" err="1"/>
              <a:t>sejak</a:t>
            </a:r>
            <a:r>
              <a:rPr lang="en-ID" sz="5100" dirty="0"/>
              <a:t> </a:t>
            </a:r>
            <a:r>
              <a:rPr lang="en-ID" sz="5100" dirty="0" err="1"/>
              <a:t>tahun</a:t>
            </a:r>
            <a:r>
              <a:rPr lang="en-ID" sz="5100" dirty="0"/>
              <a:t> 80-an. </a:t>
            </a:r>
            <a:r>
              <a:rPr lang="en-ID" sz="5100" dirty="0" err="1"/>
              <a:t>Tangannya</a:t>
            </a:r>
            <a:r>
              <a:rPr lang="en-ID" sz="5100" dirty="0"/>
              <a:t> </a:t>
            </a:r>
            <a:r>
              <a:rPr lang="en-ID" sz="5100" dirty="0" err="1"/>
              <a:t>dengan</a:t>
            </a:r>
            <a:r>
              <a:rPr lang="en-ID" sz="5100" dirty="0"/>
              <a:t> </a:t>
            </a:r>
            <a:r>
              <a:rPr lang="en-ID" sz="5100" dirty="0" err="1"/>
              <a:t>cekatan</a:t>
            </a:r>
            <a:r>
              <a:rPr lang="en-ID" sz="5100" dirty="0"/>
              <a:t> </a:t>
            </a:r>
            <a:r>
              <a:rPr lang="en-ID" sz="5100" dirty="0" err="1"/>
              <a:t>menuang</a:t>
            </a:r>
            <a:r>
              <a:rPr lang="en-ID" sz="5100" dirty="0"/>
              <a:t> kopi </a:t>
            </a:r>
            <a:r>
              <a:rPr lang="en-ID" sz="5100" dirty="0" err="1"/>
              <a:t>hitam</a:t>
            </a:r>
            <a:r>
              <a:rPr lang="en-ID" sz="5100" dirty="0"/>
              <a:t> </a:t>
            </a:r>
            <a:r>
              <a:rPr lang="en-ID" sz="5100" dirty="0" err="1"/>
              <a:t>ke</a:t>
            </a:r>
            <a:r>
              <a:rPr lang="en-ID" sz="5100" dirty="0"/>
              <a:t> </a:t>
            </a:r>
            <a:r>
              <a:rPr lang="en-ID" sz="5100" dirty="0" err="1"/>
              <a:t>dalam</a:t>
            </a:r>
            <a:r>
              <a:rPr lang="en-ID" sz="5100" dirty="0"/>
              <a:t> </a:t>
            </a:r>
            <a:r>
              <a:rPr lang="en-ID" sz="5100" dirty="0" err="1"/>
              <a:t>cangkir</a:t>
            </a:r>
            <a:r>
              <a:rPr lang="en-ID" sz="5100" dirty="0"/>
              <a:t> </a:t>
            </a:r>
            <a:r>
              <a:rPr lang="en-ID" sz="5100" dirty="0" err="1"/>
              <a:t>blirik</a:t>
            </a:r>
            <a:r>
              <a:rPr lang="en-ID" sz="5100" dirty="0"/>
              <a:t>.</a:t>
            </a:r>
          </a:p>
          <a:p>
            <a:pPr marL="0" indent="358775" algn="just">
              <a:buNone/>
            </a:pPr>
            <a:r>
              <a:rPr lang="en-ID" sz="5100" dirty="0" err="1"/>
              <a:t>Perjalanan</a:t>
            </a:r>
            <a:r>
              <a:rPr lang="en-ID" sz="5100" dirty="0"/>
              <a:t> </a:t>
            </a:r>
            <a:r>
              <a:rPr lang="en-ID" sz="5100" dirty="0" err="1"/>
              <a:t>terus</a:t>
            </a:r>
            <a:r>
              <a:rPr lang="en-ID" sz="5100" dirty="0"/>
              <a:t> </a:t>
            </a:r>
            <a:r>
              <a:rPr lang="en-ID" sz="5100" dirty="0" err="1"/>
              <a:t>berlanjut</a:t>
            </a:r>
            <a:r>
              <a:rPr lang="en-ID" sz="5100" dirty="0"/>
              <a:t>, </a:t>
            </a:r>
            <a:r>
              <a:rPr lang="en-ID" sz="5100" dirty="0" err="1"/>
              <a:t>melewati</a:t>
            </a:r>
            <a:r>
              <a:rPr lang="en-ID" sz="5100" dirty="0"/>
              <a:t> </a:t>
            </a:r>
            <a:r>
              <a:rPr lang="en-ID" sz="5100" dirty="0" err="1"/>
              <a:t>kelenteng</a:t>
            </a:r>
            <a:r>
              <a:rPr lang="en-ID" sz="5100" dirty="0"/>
              <a:t> Hok An Kiong yang </a:t>
            </a:r>
            <a:r>
              <a:rPr lang="en-ID" sz="5100" dirty="0" err="1"/>
              <a:t>semarak</a:t>
            </a:r>
            <a:r>
              <a:rPr lang="en-ID" sz="5100" dirty="0"/>
              <a:t> </a:t>
            </a:r>
            <a:r>
              <a:rPr lang="en-ID" sz="5100" dirty="0" err="1"/>
              <a:t>dengan</a:t>
            </a:r>
            <a:r>
              <a:rPr lang="en-ID" sz="5100" dirty="0"/>
              <a:t> </a:t>
            </a:r>
            <a:r>
              <a:rPr lang="en-ID" sz="5100" dirty="0" err="1"/>
              <a:t>warna</a:t>
            </a:r>
            <a:r>
              <a:rPr lang="en-ID" sz="5100" dirty="0"/>
              <a:t> </a:t>
            </a:r>
            <a:r>
              <a:rPr lang="en-ID" sz="5100" dirty="0" err="1"/>
              <a:t>merah</a:t>
            </a:r>
            <a:r>
              <a:rPr lang="en-ID" sz="5100" dirty="0"/>
              <a:t> dan </a:t>
            </a:r>
            <a:r>
              <a:rPr lang="en-ID" sz="5100" dirty="0" err="1"/>
              <a:t>emas</a:t>
            </a:r>
            <a:r>
              <a:rPr lang="en-ID" sz="5100" dirty="0"/>
              <a:t>, </a:t>
            </a:r>
            <a:r>
              <a:rPr lang="en-ID" sz="5100" dirty="0" err="1"/>
              <a:t>bukti</a:t>
            </a:r>
            <a:r>
              <a:rPr lang="en-ID" sz="5100" dirty="0"/>
              <a:t> </a:t>
            </a:r>
            <a:r>
              <a:rPr lang="en-ID" sz="5100" dirty="0" err="1"/>
              <a:t>bahwa</a:t>
            </a:r>
            <a:r>
              <a:rPr lang="en-ID" sz="5100" dirty="0"/>
              <a:t> Surabaya </a:t>
            </a:r>
            <a:r>
              <a:rPr lang="en-ID" sz="5100" dirty="0" err="1"/>
              <a:t>sejak</a:t>
            </a:r>
            <a:r>
              <a:rPr lang="en-ID" sz="5100" dirty="0"/>
              <a:t> </a:t>
            </a:r>
            <a:r>
              <a:rPr lang="en-ID" sz="5100" dirty="0" err="1"/>
              <a:t>dulu</a:t>
            </a:r>
            <a:r>
              <a:rPr lang="en-ID" sz="5100" dirty="0"/>
              <a:t> </a:t>
            </a:r>
            <a:r>
              <a:rPr lang="en-ID" sz="5100" dirty="0" err="1"/>
              <a:t>adalah</a:t>
            </a:r>
            <a:r>
              <a:rPr lang="en-ID" sz="5100" dirty="0"/>
              <a:t> </a:t>
            </a:r>
            <a:r>
              <a:rPr lang="en-ID" sz="5100" dirty="0" err="1"/>
              <a:t>kota</a:t>
            </a:r>
            <a:r>
              <a:rPr lang="en-ID" sz="5100" dirty="0"/>
              <a:t> yang </a:t>
            </a:r>
            <a:r>
              <a:rPr lang="en-ID" sz="5100" dirty="0" err="1"/>
              <a:t>multikultural</a:t>
            </a:r>
            <a:r>
              <a:rPr lang="en-ID" sz="5100" dirty="0"/>
              <a:t>. </a:t>
            </a:r>
            <a:r>
              <a:rPr lang="en-ID" sz="5100" dirty="0" err="1"/>
              <a:t>Setiap</a:t>
            </a:r>
            <a:r>
              <a:rPr lang="en-ID" sz="5100" dirty="0"/>
              <a:t> </a:t>
            </a:r>
            <a:r>
              <a:rPr lang="en-ID" sz="5100" dirty="0" err="1"/>
              <a:t>sudut</a:t>
            </a:r>
            <a:r>
              <a:rPr lang="en-ID" sz="5100" dirty="0"/>
              <a:t> di </a:t>
            </a:r>
            <a:r>
              <a:rPr lang="en-ID" sz="5100" dirty="0" err="1"/>
              <a:t>kawasan</a:t>
            </a:r>
            <a:r>
              <a:rPr lang="en-ID" sz="5100" dirty="0"/>
              <a:t> </a:t>
            </a:r>
            <a:r>
              <a:rPr lang="en-ID" sz="5100" dirty="0" err="1"/>
              <a:t>ini</a:t>
            </a:r>
            <a:r>
              <a:rPr lang="en-ID" sz="5100" dirty="0"/>
              <a:t> </a:t>
            </a:r>
            <a:r>
              <a:rPr lang="en-ID" sz="5100" dirty="0" err="1"/>
              <a:t>adalah</a:t>
            </a:r>
            <a:r>
              <a:rPr lang="en-ID" sz="5100" dirty="0"/>
              <a:t> </a:t>
            </a:r>
            <a:r>
              <a:rPr lang="en-ID" sz="5100" dirty="0" err="1"/>
              <a:t>sebuah</a:t>
            </a:r>
            <a:r>
              <a:rPr lang="en-ID" sz="5100" dirty="0"/>
              <a:t> </a:t>
            </a:r>
            <a:r>
              <a:rPr lang="en-ID" sz="5100" dirty="0" err="1"/>
              <a:t>fragmen</a:t>
            </a:r>
            <a:r>
              <a:rPr lang="en-ID" sz="5100" dirty="0"/>
              <a:t> </a:t>
            </a:r>
            <a:r>
              <a:rPr lang="en-ID" sz="5100" dirty="0" err="1"/>
              <a:t>cerita</a:t>
            </a:r>
            <a:r>
              <a:rPr lang="en-ID" sz="5100" dirty="0"/>
              <a:t>: </a:t>
            </a:r>
            <a:r>
              <a:rPr lang="en-ID" sz="5100" dirty="0" err="1"/>
              <a:t>tentang</a:t>
            </a:r>
            <a:r>
              <a:rPr lang="en-ID" sz="5100" dirty="0"/>
              <a:t> </a:t>
            </a:r>
            <a:r>
              <a:rPr lang="en-ID" sz="5100" dirty="0" err="1"/>
              <a:t>perdagangan</a:t>
            </a:r>
            <a:r>
              <a:rPr lang="en-ID" sz="5100" dirty="0"/>
              <a:t>, </a:t>
            </a:r>
            <a:r>
              <a:rPr lang="en-ID" sz="5100" dirty="0" err="1"/>
              <a:t>perjuangan</a:t>
            </a:r>
            <a:r>
              <a:rPr lang="en-ID" sz="5100" dirty="0"/>
              <a:t>, </a:t>
            </a:r>
            <a:r>
              <a:rPr lang="en-ID" sz="5100" dirty="0" err="1"/>
              <a:t>akulturasi</a:t>
            </a:r>
            <a:r>
              <a:rPr lang="en-ID" sz="5100" dirty="0"/>
              <a:t>, dan </a:t>
            </a:r>
            <a:r>
              <a:rPr lang="en-ID" sz="5100" dirty="0" err="1"/>
              <a:t>kegigihan</a:t>
            </a:r>
            <a:r>
              <a:rPr lang="en-ID" sz="5100" dirty="0"/>
              <a:t> </a:t>
            </a:r>
            <a:r>
              <a:rPr lang="en-ID" sz="5100" dirty="0" err="1"/>
              <a:t>untuk</a:t>
            </a:r>
            <a:r>
              <a:rPr lang="en-ID" sz="5100" dirty="0"/>
              <a:t> </a:t>
            </a:r>
            <a:r>
              <a:rPr lang="en-ID" sz="5100" dirty="0" err="1"/>
              <a:t>bertahan</a:t>
            </a:r>
            <a:r>
              <a:rPr lang="en-ID" sz="5100" dirty="0"/>
              <a:t> </a:t>
            </a:r>
            <a:r>
              <a:rPr lang="en-ID" sz="5100" dirty="0" err="1"/>
              <a:t>hidup</a:t>
            </a:r>
            <a:endParaRPr lang="en-ID" sz="5100" dirty="0"/>
          </a:p>
        </p:txBody>
      </p:sp>
    </p:spTree>
    <p:extLst>
      <p:ext uri="{BB962C8B-B14F-4D97-AF65-F5344CB8AC3E}">
        <p14:creationId xmlns:p14="http://schemas.microsoft.com/office/powerpoint/2010/main" val="3307924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49E15-4583-B06F-A15B-AD731FAFC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7535E86-33BB-404E-23F4-190FB6D37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4000" dirty="0" err="1"/>
              <a:t>Menyusuri</a:t>
            </a:r>
            <a:r>
              <a:rPr lang="en-ID" sz="4000" dirty="0"/>
              <a:t> Lorong Waktu di Kota Tua Surabaya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918C8053-7683-CA0A-371B-7A04830A6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D" b="1" dirty="0"/>
              <a:t>[Ending - </a:t>
            </a:r>
            <a:r>
              <a:rPr lang="en-ID" b="1" dirty="0" err="1"/>
              <a:t>Lingkaran</a:t>
            </a:r>
            <a:r>
              <a:rPr lang="en-ID" b="1" dirty="0"/>
              <a:t> </a:t>
            </a:r>
            <a:r>
              <a:rPr lang="en-ID" b="1" dirty="0" err="1"/>
              <a:t>Penuh</a:t>
            </a:r>
            <a:r>
              <a:rPr lang="en-ID" b="1" dirty="0"/>
              <a:t>/</a:t>
            </a:r>
            <a:r>
              <a:rPr lang="en-ID" b="1" dirty="0" err="1"/>
              <a:t>Reflektif</a:t>
            </a:r>
            <a:r>
              <a:rPr lang="en-ID" b="1" dirty="0"/>
              <a:t>]</a:t>
            </a:r>
          </a:p>
          <a:p>
            <a:pPr marL="0" indent="985838" algn="just">
              <a:buNone/>
            </a:pPr>
            <a:r>
              <a:rPr lang="en-ID" dirty="0"/>
              <a:t>Saat </a:t>
            </a:r>
            <a:r>
              <a:rPr lang="en-ID" dirty="0" err="1"/>
              <a:t>senja</a:t>
            </a:r>
            <a:r>
              <a:rPr lang="en-ID" dirty="0"/>
              <a:t>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merayap</a:t>
            </a:r>
            <a:r>
              <a:rPr lang="en-ID" dirty="0"/>
              <a:t> dan </a:t>
            </a:r>
            <a:r>
              <a:rPr lang="en-ID" dirty="0" err="1"/>
              <a:t>lampu-lampu</a:t>
            </a:r>
            <a:r>
              <a:rPr lang="en-ID" dirty="0"/>
              <a:t> </a:t>
            </a:r>
            <a:r>
              <a:rPr lang="en-ID" dirty="0" err="1"/>
              <a:t>kota</a:t>
            </a:r>
            <a:r>
              <a:rPr lang="en-ID" dirty="0"/>
              <a:t> modern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menyala</a:t>
            </a:r>
            <a:r>
              <a:rPr lang="en-ID" dirty="0"/>
              <a:t> di </a:t>
            </a:r>
            <a:r>
              <a:rPr lang="en-ID" dirty="0" err="1"/>
              <a:t>kejauhan</a:t>
            </a:r>
            <a:r>
              <a:rPr lang="en-ID" dirty="0"/>
              <a:t>, </a:t>
            </a:r>
            <a:r>
              <a:rPr lang="en-ID" dirty="0" err="1"/>
              <a:t>kawasan</a:t>
            </a:r>
            <a:r>
              <a:rPr lang="en-ID" dirty="0"/>
              <a:t> </a:t>
            </a:r>
            <a:r>
              <a:rPr lang="en-ID" dirty="0" err="1"/>
              <a:t>Jembatan</a:t>
            </a:r>
            <a:r>
              <a:rPr lang="en-ID" dirty="0"/>
              <a:t> Merah </a:t>
            </a:r>
            <a:r>
              <a:rPr lang="en-ID" dirty="0" err="1"/>
              <a:t>seolah</a:t>
            </a:r>
            <a:r>
              <a:rPr lang="en-ID" dirty="0"/>
              <a:t> </a:t>
            </a:r>
            <a:r>
              <a:rPr lang="en-ID" dirty="0" err="1"/>
              <a:t>membisikkan</a:t>
            </a:r>
            <a:r>
              <a:rPr lang="en-ID" dirty="0"/>
              <a:t> </a:t>
            </a:r>
            <a:r>
              <a:rPr lang="en-ID" dirty="0" err="1"/>
              <a:t>ceritanya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. Asap </a:t>
            </a:r>
            <a:r>
              <a:rPr lang="en-ID" dirty="0" err="1"/>
              <a:t>rokok</a:t>
            </a:r>
            <a:r>
              <a:rPr lang="en-ID" dirty="0"/>
              <a:t> kretek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warung</a:t>
            </a:r>
            <a:r>
              <a:rPr lang="en-ID" dirty="0"/>
              <a:t> Pak </a:t>
            </a:r>
            <a:r>
              <a:rPr lang="en-ID" dirty="0" err="1"/>
              <a:t>Subandi</a:t>
            </a:r>
            <a:r>
              <a:rPr lang="en-ID" dirty="0"/>
              <a:t> </a:t>
            </a:r>
            <a:r>
              <a:rPr lang="en-ID" dirty="0" err="1"/>
              <a:t>kini</a:t>
            </a:r>
            <a:r>
              <a:rPr lang="en-ID" dirty="0"/>
              <a:t> </a:t>
            </a:r>
            <a:r>
              <a:rPr lang="en-ID" dirty="0" err="1"/>
              <a:t>terasa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pekat</a:t>
            </a:r>
            <a:r>
              <a:rPr lang="en-ID" dirty="0"/>
              <a:t>, </a:t>
            </a:r>
            <a:r>
              <a:rPr lang="en-ID" dirty="0" err="1"/>
              <a:t>membawa</a:t>
            </a:r>
            <a:r>
              <a:rPr lang="en-ID" dirty="0"/>
              <a:t> </a:t>
            </a:r>
            <a:r>
              <a:rPr lang="en-ID" dirty="0" err="1"/>
              <a:t>imajinasi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masa </a:t>
            </a:r>
            <a:r>
              <a:rPr lang="en-ID" dirty="0" err="1"/>
              <a:t>lalu</a:t>
            </a:r>
            <a:r>
              <a:rPr lang="en-ID" dirty="0"/>
              <a:t>. </a:t>
            </a:r>
            <a:r>
              <a:rPr lang="en-ID" dirty="0" err="1"/>
              <a:t>Meninggalkan</a:t>
            </a:r>
            <a:r>
              <a:rPr lang="en-ID" dirty="0"/>
              <a:t>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terasa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menutup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buku</a:t>
            </a:r>
            <a:r>
              <a:rPr lang="en-ID" dirty="0"/>
              <a:t> </a:t>
            </a:r>
            <a:r>
              <a:rPr lang="en-ID" dirty="0" err="1"/>
              <a:t>sejarah</a:t>
            </a:r>
            <a:r>
              <a:rPr lang="en-ID" dirty="0"/>
              <a:t> yang </a:t>
            </a:r>
            <a:r>
              <a:rPr lang="en-ID" dirty="0" err="1"/>
              <a:t>berdebu</a:t>
            </a:r>
            <a:r>
              <a:rPr lang="en-ID" dirty="0"/>
              <a:t>,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sarat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makna</a:t>
            </a:r>
            <a:r>
              <a:rPr lang="en-ID" dirty="0"/>
              <a:t> dan </a:t>
            </a:r>
            <a:r>
              <a:rPr lang="en-ID" dirty="0" err="1"/>
              <a:t>kehidupan</a:t>
            </a:r>
            <a:r>
              <a:rPr lang="en-ID" dirty="0"/>
              <a:t>. Wajah Surabaya yang </a:t>
            </a:r>
            <a:r>
              <a:rPr lang="en-ID" dirty="0" err="1"/>
              <a:t>tua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tersembunyi</a:t>
            </a:r>
            <a:r>
              <a:rPr lang="en-ID" dirty="0"/>
              <a:t>,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pernah</a:t>
            </a:r>
            <a:r>
              <a:rPr lang="en-ID" dirty="0"/>
              <a:t> </a:t>
            </a:r>
            <a:r>
              <a:rPr lang="en-ID" dirty="0" err="1"/>
              <a:t>benar-benar</a:t>
            </a:r>
            <a:r>
              <a:rPr lang="en-ID" dirty="0"/>
              <a:t> </a:t>
            </a:r>
            <a:r>
              <a:rPr lang="en-ID" dirty="0" err="1"/>
              <a:t>pergi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33819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5643754-68FF-0544-0AB0-DCBF388D9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Penugasan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7A606348-F87D-3F48-B035-C1EC6E767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b="1" dirty="0" err="1"/>
              <a:t>Penugasan</a:t>
            </a:r>
            <a:r>
              <a:rPr lang="en-ID" b="1" dirty="0"/>
              <a:t> Teori (</a:t>
            </a:r>
            <a:r>
              <a:rPr lang="en-ID" b="1" dirty="0" err="1"/>
              <a:t>Analisis</a:t>
            </a:r>
            <a:r>
              <a:rPr lang="en-ID" b="1" dirty="0"/>
              <a:t> Feature)</a:t>
            </a:r>
          </a:p>
          <a:p>
            <a:pPr algn="just"/>
            <a:r>
              <a:rPr lang="en-ID" b="1" dirty="0" err="1"/>
              <a:t>Tugas</a:t>
            </a:r>
            <a:r>
              <a:rPr lang="en-ID" b="1" dirty="0"/>
              <a:t>:</a:t>
            </a:r>
            <a:r>
              <a:rPr lang="en-ID" dirty="0"/>
              <a:t> Carilah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contoh</a:t>
            </a:r>
            <a:r>
              <a:rPr lang="en-ID" dirty="0"/>
              <a:t> tulisan </a:t>
            </a:r>
            <a:r>
              <a:rPr lang="en-ID" i="1" dirty="0"/>
              <a:t>feature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media online </a:t>
            </a:r>
            <a:r>
              <a:rPr lang="en-ID" dirty="0" err="1"/>
              <a:t>kredibel</a:t>
            </a:r>
            <a:r>
              <a:rPr lang="en-ID" dirty="0"/>
              <a:t> (</a:t>
            </a:r>
            <a:r>
              <a:rPr lang="en-ID" dirty="0" err="1"/>
              <a:t>misalnya</a:t>
            </a:r>
            <a:r>
              <a:rPr lang="en-ID" dirty="0"/>
              <a:t>, Rubrik "</a:t>
            </a:r>
            <a:r>
              <a:rPr lang="en-ID" dirty="0" err="1"/>
              <a:t>Sosok</a:t>
            </a:r>
            <a:r>
              <a:rPr lang="en-ID" dirty="0"/>
              <a:t>" di Kompas.id, National Geographic Indonesia, Tirto.id, </a:t>
            </a:r>
            <a:r>
              <a:rPr lang="en-ID" dirty="0" err="1"/>
              <a:t>atau</a:t>
            </a:r>
            <a:r>
              <a:rPr lang="en-ID" dirty="0"/>
              <a:t> Vice Indonesia).</a:t>
            </a:r>
          </a:p>
          <a:p>
            <a:pPr algn="just"/>
            <a:r>
              <a:rPr lang="en-ID" b="1" dirty="0" err="1"/>
              <a:t>Analisis</a:t>
            </a:r>
            <a:r>
              <a:rPr lang="en-ID" b="1" dirty="0"/>
              <a:t>:</a:t>
            </a:r>
            <a:endParaRPr lang="en-ID" dirty="0"/>
          </a:p>
          <a:p>
            <a:pPr lvl="1" algn="just"/>
            <a:r>
              <a:rPr lang="en-ID" dirty="0"/>
              <a:t>Salin </a:t>
            </a:r>
            <a:r>
              <a:rPr lang="en-ID" dirty="0" err="1"/>
              <a:t>tautan</a:t>
            </a:r>
            <a:r>
              <a:rPr lang="en-ID" dirty="0"/>
              <a:t> </a:t>
            </a:r>
            <a:r>
              <a:rPr lang="en-ID" dirty="0" err="1"/>
              <a:t>artikel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</a:p>
          <a:p>
            <a:pPr lvl="1" algn="just"/>
            <a:r>
              <a:rPr lang="en-ID" dirty="0" err="1"/>
              <a:t>Identifikasi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i="1" dirty="0"/>
              <a:t>feature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(</a:t>
            </a:r>
            <a:r>
              <a:rPr lang="en-ID" dirty="0" err="1"/>
              <a:t>contoh</a:t>
            </a:r>
            <a:r>
              <a:rPr lang="en-ID" dirty="0"/>
              <a:t>: </a:t>
            </a:r>
            <a:r>
              <a:rPr lang="en-ID" i="1" dirty="0"/>
              <a:t>human interest</a:t>
            </a:r>
            <a:r>
              <a:rPr lang="en-ID" dirty="0"/>
              <a:t>, </a:t>
            </a:r>
            <a:r>
              <a:rPr lang="en-ID" dirty="0" err="1"/>
              <a:t>profil</a:t>
            </a:r>
            <a:r>
              <a:rPr lang="en-ID" dirty="0"/>
              <a:t>, </a:t>
            </a:r>
            <a:r>
              <a:rPr lang="en-ID" dirty="0" err="1"/>
              <a:t>perjalanan</a:t>
            </a:r>
            <a:r>
              <a:rPr lang="en-ID" dirty="0"/>
              <a:t>, </a:t>
            </a:r>
            <a:r>
              <a:rPr lang="en-ID" dirty="0" err="1"/>
              <a:t>dll</a:t>
            </a:r>
            <a:r>
              <a:rPr lang="en-ID" dirty="0"/>
              <a:t>.).</a:t>
            </a:r>
          </a:p>
          <a:p>
            <a:pPr lvl="1" algn="just"/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strukturnya</a:t>
            </a:r>
            <a:r>
              <a:rPr lang="en-ID" dirty="0"/>
              <a:t>: </a:t>
            </a:r>
            <a:r>
              <a:rPr lang="en-ID" dirty="0" err="1"/>
              <a:t>Tunjukkan</a:t>
            </a:r>
            <a:r>
              <a:rPr lang="en-ID" dirty="0"/>
              <a:t> mana </a:t>
            </a:r>
            <a:r>
              <a:rPr lang="en-ID" dirty="0" err="1"/>
              <a:t>bagian</a:t>
            </a:r>
            <a:r>
              <a:rPr lang="en-ID" dirty="0"/>
              <a:t> yang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i="1" dirty="0"/>
              <a:t>lead</a:t>
            </a:r>
            <a:r>
              <a:rPr lang="en-ID" dirty="0"/>
              <a:t>, </a:t>
            </a:r>
            <a:r>
              <a:rPr lang="en-ID" i="1" dirty="0"/>
              <a:t>nut </a:t>
            </a:r>
            <a:r>
              <a:rPr lang="en-ID" i="1" dirty="0" err="1"/>
              <a:t>graf</a:t>
            </a:r>
            <a:r>
              <a:rPr lang="en-ID" dirty="0"/>
              <a:t>, </a:t>
            </a:r>
            <a:r>
              <a:rPr lang="en-ID" i="1" dirty="0"/>
              <a:t>body</a:t>
            </a:r>
            <a:r>
              <a:rPr lang="en-ID" dirty="0"/>
              <a:t>, dan </a:t>
            </a:r>
            <a:r>
              <a:rPr lang="en-ID" i="1" dirty="0"/>
              <a:t>ending</a:t>
            </a:r>
            <a:r>
              <a:rPr lang="en-ID" dirty="0"/>
              <a:t>-</a:t>
            </a:r>
            <a:r>
              <a:rPr lang="en-ID" dirty="0" err="1"/>
              <a:t>nya</a:t>
            </a:r>
            <a:r>
              <a:rPr lang="en-ID" dirty="0"/>
              <a:t>. </a:t>
            </a:r>
            <a:r>
              <a:rPr lang="en-ID" dirty="0" err="1"/>
              <a:t>Jelaskan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i="1" dirty="0"/>
              <a:t>lead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penulis</a:t>
            </a:r>
            <a:r>
              <a:rPr lang="en-ID" dirty="0"/>
              <a:t>.</a:t>
            </a:r>
          </a:p>
          <a:p>
            <a:pPr lvl="1" algn="just"/>
            <a:r>
              <a:rPr lang="en-ID" dirty="0" err="1"/>
              <a:t>Menurut</a:t>
            </a:r>
            <a:r>
              <a:rPr lang="en-ID" dirty="0"/>
              <a:t> Anda,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membuat</a:t>
            </a:r>
            <a:r>
              <a:rPr lang="en-ID" dirty="0"/>
              <a:t> tulisan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menarik</a:t>
            </a:r>
            <a:r>
              <a:rPr lang="en-ID" dirty="0"/>
              <a:t>? </a:t>
            </a:r>
            <a:r>
              <a:rPr lang="en-ID" dirty="0" err="1"/>
              <a:t>Jelaskan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sisi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, </a:t>
            </a:r>
            <a:r>
              <a:rPr lang="en-ID" dirty="0" err="1"/>
              <a:t>deskripsi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narasumbernya</a:t>
            </a:r>
            <a:r>
              <a:rPr lang="en-ID" dirty="0"/>
              <a:t>.</a:t>
            </a:r>
          </a:p>
          <a:p>
            <a:pPr algn="just"/>
            <a:r>
              <a:rPr lang="en-ID" b="1" dirty="0"/>
              <a:t>Format:</a:t>
            </a:r>
            <a:r>
              <a:rPr lang="en-ID" dirty="0"/>
              <a:t> </a:t>
            </a:r>
            <a:r>
              <a:rPr lang="en-ID" dirty="0" err="1"/>
              <a:t>Diketik</a:t>
            </a:r>
            <a:r>
              <a:rPr lang="en-ID" dirty="0"/>
              <a:t>, 1-2 </a:t>
            </a:r>
            <a:r>
              <a:rPr lang="en-ID" dirty="0" err="1"/>
              <a:t>halaman</a:t>
            </a:r>
            <a:r>
              <a:rPr lang="en-ID" dirty="0"/>
              <a:t> A4, </a:t>
            </a:r>
            <a:r>
              <a:rPr lang="en-ID" dirty="0" err="1"/>
              <a:t>spasi</a:t>
            </a:r>
            <a:r>
              <a:rPr lang="en-ID" dirty="0"/>
              <a:t> 1.5. </a:t>
            </a:r>
            <a:r>
              <a:rPr lang="en-ID" dirty="0" err="1"/>
              <a:t>Dikumpulkan</a:t>
            </a:r>
            <a:r>
              <a:rPr lang="en-ID" dirty="0"/>
              <a:t> pada </a:t>
            </a:r>
            <a:r>
              <a:rPr lang="en-ID" dirty="0" err="1"/>
              <a:t>pertemuan</a:t>
            </a:r>
            <a:r>
              <a:rPr lang="en-ID" dirty="0"/>
              <a:t> </a:t>
            </a:r>
            <a:r>
              <a:rPr lang="en-ID" dirty="0" err="1"/>
              <a:t>berikutnya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61771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84885AC-8DC2-A035-86EC-093F2E411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b="1" dirty="0" err="1"/>
              <a:t>Penugasan</a:t>
            </a:r>
            <a:r>
              <a:rPr lang="en-ID" b="1" dirty="0"/>
              <a:t> </a:t>
            </a:r>
            <a:r>
              <a:rPr lang="en-ID" b="1" dirty="0" err="1"/>
              <a:t>Praktikum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918266FE-F680-B8EF-E819-EB2F47CC2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ID" b="1" dirty="0" err="1"/>
              <a:t>Tugas</a:t>
            </a:r>
            <a:r>
              <a:rPr lang="en-ID" b="1" dirty="0"/>
              <a:t>:</a:t>
            </a:r>
            <a:r>
              <a:rPr lang="en-ID" dirty="0"/>
              <a:t> </a:t>
            </a:r>
            <a:r>
              <a:rPr lang="en-ID" dirty="0" err="1"/>
              <a:t>Mahasiswa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bekerja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selama</a:t>
            </a:r>
            <a:r>
              <a:rPr lang="en-ID" dirty="0"/>
              <a:t> </a:t>
            </a:r>
            <a:r>
              <a:rPr lang="en-ID" dirty="0" err="1"/>
              <a:t>sesi</a:t>
            </a:r>
            <a:r>
              <a:rPr lang="en-ID" dirty="0"/>
              <a:t> </a:t>
            </a:r>
            <a:r>
              <a:rPr lang="en-ID" dirty="0" err="1"/>
              <a:t>Praktikum</a:t>
            </a:r>
            <a:r>
              <a:rPr lang="en-ID" dirty="0"/>
              <a:t>.</a:t>
            </a:r>
          </a:p>
          <a:p>
            <a:pPr algn="just"/>
            <a:r>
              <a:rPr lang="en-ID" b="1" dirty="0" err="1"/>
              <a:t>Skenario</a:t>
            </a:r>
            <a:r>
              <a:rPr lang="en-ID" b="1" dirty="0"/>
              <a:t>:</a:t>
            </a:r>
            <a:r>
              <a:rPr lang="en-ID" dirty="0"/>
              <a:t> Tema </a:t>
            </a:r>
            <a:r>
              <a:rPr lang="en-ID" dirty="0" err="1"/>
              <a:t>umum</a:t>
            </a:r>
            <a:r>
              <a:rPr lang="en-ID" dirty="0"/>
              <a:t> : "</a:t>
            </a:r>
            <a:r>
              <a:rPr lang="en-ID" dirty="0" err="1"/>
              <a:t>Sosok</a:t>
            </a:r>
            <a:r>
              <a:rPr lang="en-ID" dirty="0"/>
              <a:t> </a:t>
            </a:r>
            <a:r>
              <a:rPr lang="en-ID" dirty="0" err="1"/>
              <a:t>Inspiratif</a:t>
            </a:r>
            <a:r>
              <a:rPr lang="en-ID" dirty="0"/>
              <a:t> di </a:t>
            </a:r>
            <a:r>
              <a:rPr lang="en-ID" dirty="0" err="1"/>
              <a:t>Lingkungan</a:t>
            </a:r>
            <a:r>
              <a:rPr lang="en-ID" dirty="0"/>
              <a:t> Kampus PENS". </a:t>
            </a:r>
            <a:r>
              <a:rPr lang="en-ID" dirty="0" err="1"/>
              <a:t>Mahasiswa</a:t>
            </a:r>
            <a:r>
              <a:rPr lang="en-ID" dirty="0"/>
              <a:t> </a:t>
            </a:r>
            <a:r>
              <a:rPr lang="en-ID" dirty="0" err="1"/>
              <a:t>diminta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:</a:t>
            </a:r>
          </a:p>
          <a:p>
            <a:pPr lvl="1" algn="just"/>
            <a:r>
              <a:rPr lang="en-ID" dirty="0" err="1"/>
              <a:t>Memilih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subjek</a:t>
            </a:r>
            <a:r>
              <a:rPr lang="en-ID" dirty="0"/>
              <a:t> </a:t>
            </a:r>
            <a:r>
              <a:rPr lang="en-ID" dirty="0" err="1"/>
              <a:t>spesifik</a:t>
            </a:r>
            <a:r>
              <a:rPr lang="en-ID" dirty="0"/>
              <a:t> (</a:t>
            </a:r>
            <a:r>
              <a:rPr lang="en-ID" dirty="0" err="1"/>
              <a:t>contoh</a:t>
            </a:r>
            <a:r>
              <a:rPr lang="en-ID" dirty="0"/>
              <a:t>: </a:t>
            </a:r>
            <a:r>
              <a:rPr lang="en-ID" dirty="0" err="1"/>
              <a:t>petugas</a:t>
            </a:r>
            <a:r>
              <a:rPr lang="en-ID" dirty="0"/>
              <a:t> </a:t>
            </a:r>
            <a:r>
              <a:rPr lang="en-ID" dirty="0" err="1"/>
              <a:t>kebersihan</a:t>
            </a:r>
            <a:r>
              <a:rPr lang="en-ID" dirty="0"/>
              <a:t> yang </a:t>
            </a:r>
            <a:r>
              <a:rPr lang="en-ID" dirty="0" err="1"/>
              <a:t>ramah</a:t>
            </a:r>
            <a:r>
              <a:rPr lang="en-ID" dirty="0"/>
              <a:t>, </a:t>
            </a:r>
            <a:r>
              <a:rPr lang="en-ID" dirty="0" err="1"/>
              <a:t>penjaga</a:t>
            </a:r>
            <a:r>
              <a:rPr lang="en-ID" dirty="0"/>
              <a:t> </a:t>
            </a:r>
            <a:r>
              <a:rPr lang="en-ID" dirty="0" err="1"/>
              <a:t>kantin</a:t>
            </a:r>
            <a:r>
              <a:rPr lang="en-ID" dirty="0"/>
              <a:t> yang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puluhan</a:t>
            </a:r>
            <a:r>
              <a:rPr lang="en-ID" dirty="0"/>
              <a:t>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bekerja</a:t>
            </a:r>
            <a:r>
              <a:rPr lang="en-ID" dirty="0"/>
              <a:t>, </a:t>
            </a:r>
            <a:r>
              <a:rPr lang="en-ID" dirty="0" err="1"/>
              <a:t>mahasiswa</a:t>
            </a:r>
            <a:r>
              <a:rPr lang="en-ID" dirty="0"/>
              <a:t> </a:t>
            </a:r>
            <a:r>
              <a:rPr lang="en-ID" dirty="0" err="1"/>
              <a:t>berprestasi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latar</a:t>
            </a:r>
            <a:r>
              <a:rPr lang="en-ID" dirty="0"/>
              <a:t> </a:t>
            </a:r>
            <a:r>
              <a:rPr lang="en-ID" dirty="0" err="1"/>
              <a:t>belakang</a:t>
            </a:r>
            <a:r>
              <a:rPr lang="en-ID" dirty="0"/>
              <a:t> </a:t>
            </a:r>
            <a:r>
              <a:rPr lang="en-ID" dirty="0" err="1"/>
              <a:t>unik</a:t>
            </a:r>
            <a:r>
              <a:rPr lang="en-ID" dirty="0"/>
              <a:t>, </a:t>
            </a:r>
            <a:r>
              <a:rPr lang="en-ID" dirty="0" err="1"/>
              <a:t>dll</a:t>
            </a:r>
            <a:r>
              <a:rPr lang="en-ID" dirty="0"/>
              <a:t>.).</a:t>
            </a:r>
          </a:p>
          <a:p>
            <a:pPr lvl="1" algn="just"/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b="1" dirty="0" err="1"/>
              <a:t>kerangka</a:t>
            </a:r>
            <a:r>
              <a:rPr lang="en-ID" b="1" dirty="0"/>
              <a:t> tulisan</a:t>
            </a:r>
            <a:r>
              <a:rPr lang="en-ID" dirty="0"/>
              <a:t> </a:t>
            </a:r>
            <a:r>
              <a:rPr lang="en-ID" dirty="0" err="1"/>
              <a:t>sederhana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i="1" dirty="0"/>
              <a:t>feature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subjek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</a:p>
          <a:p>
            <a:pPr lvl="1" algn="just"/>
            <a:r>
              <a:rPr lang="en-ID" b="1" dirty="0" err="1"/>
              <a:t>Menulis</a:t>
            </a:r>
            <a:r>
              <a:rPr lang="en-ID" b="1" dirty="0"/>
              <a:t> </a:t>
            </a:r>
            <a:r>
              <a:rPr lang="en-ID" b="1" i="1" dirty="0"/>
              <a:t>lead</a:t>
            </a:r>
            <a:r>
              <a:rPr lang="en-ID" b="1" dirty="0"/>
              <a:t> dan </a:t>
            </a:r>
            <a:r>
              <a:rPr lang="en-ID" b="1" dirty="0" err="1"/>
              <a:t>satu</a:t>
            </a:r>
            <a:r>
              <a:rPr lang="en-ID" b="1" dirty="0"/>
              <a:t> </a:t>
            </a:r>
            <a:r>
              <a:rPr lang="en-ID" b="1" dirty="0" err="1"/>
              <a:t>paragraf</a:t>
            </a:r>
            <a:r>
              <a:rPr lang="en-ID" b="1" dirty="0"/>
              <a:t> </a:t>
            </a:r>
            <a:r>
              <a:rPr lang="en-ID" b="1" i="1" dirty="0"/>
              <a:t>bridge/nut </a:t>
            </a:r>
            <a:r>
              <a:rPr lang="en-ID" b="1" i="1" dirty="0" err="1"/>
              <a:t>graf</a:t>
            </a:r>
            <a:r>
              <a:rPr lang="en-ID" dirty="0"/>
              <a:t> (total 2 </a:t>
            </a:r>
            <a:r>
              <a:rPr lang="en-ID" dirty="0" err="1"/>
              <a:t>paragraf</a:t>
            </a:r>
            <a:r>
              <a:rPr lang="en-ID" dirty="0"/>
              <a:t>)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i="1" dirty="0"/>
              <a:t>feature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</a:p>
          <a:p>
            <a:pPr algn="just"/>
            <a:r>
              <a:rPr lang="en-ID" b="1" dirty="0"/>
              <a:t>Tujuan:</a:t>
            </a:r>
            <a:r>
              <a:rPr lang="en-ID" dirty="0"/>
              <a:t> </a:t>
            </a:r>
            <a:r>
              <a:rPr lang="en-ID" dirty="0" err="1"/>
              <a:t>Melatih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menemukan</a:t>
            </a:r>
            <a:r>
              <a:rPr lang="en-ID" dirty="0"/>
              <a:t> </a:t>
            </a:r>
            <a:r>
              <a:rPr lang="en-ID" i="1" dirty="0"/>
              <a:t>angle</a:t>
            </a:r>
            <a:r>
              <a:rPr lang="en-ID" dirty="0"/>
              <a:t> yang </a:t>
            </a:r>
            <a:r>
              <a:rPr lang="en-ID" dirty="0" err="1"/>
              <a:t>menarik</a:t>
            </a:r>
            <a:r>
              <a:rPr lang="en-ID" dirty="0"/>
              <a:t> dan </a:t>
            </a:r>
            <a:r>
              <a:rPr lang="en-ID" dirty="0" err="1"/>
              <a:t>mempraktikkan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menulis</a:t>
            </a:r>
            <a:r>
              <a:rPr lang="en-ID" dirty="0"/>
              <a:t> </a:t>
            </a:r>
            <a:r>
              <a:rPr lang="en-ID" dirty="0" err="1"/>
              <a:t>pembuka</a:t>
            </a:r>
            <a:r>
              <a:rPr lang="en-ID" dirty="0"/>
              <a:t> </a:t>
            </a:r>
            <a:r>
              <a:rPr lang="en-ID" i="1" dirty="0"/>
              <a:t>feature</a:t>
            </a:r>
            <a:r>
              <a:rPr lang="en-ID" dirty="0"/>
              <a:t> yang </a:t>
            </a:r>
            <a:r>
              <a:rPr lang="en-ID" dirty="0" err="1"/>
              <a:t>memikat</a:t>
            </a:r>
            <a:r>
              <a:rPr lang="en-ID" dirty="0"/>
              <a:t>.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mahasiswa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diminta</a:t>
            </a:r>
            <a:r>
              <a:rPr lang="en-ID" dirty="0"/>
              <a:t> </a:t>
            </a:r>
            <a:r>
              <a:rPr lang="en-ID" dirty="0" err="1"/>
              <a:t>membacakan</a:t>
            </a:r>
            <a:r>
              <a:rPr lang="en-ID" dirty="0"/>
              <a:t> </a:t>
            </a:r>
            <a:r>
              <a:rPr lang="en-ID" dirty="0" err="1"/>
              <a:t>hasilnya</a:t>
            </a:r>
            <a:r>
              <a:rPr lang="en-ID" dirty="0"/>
              <a:t> di </a:t>
            </a:r>
            <a:r>
              <a:rPr lang="en-ID" dirty="0" err="1"/>
              <a:t>depan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masukan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06750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i="1" dirty="0"/>
              <a:t>Feature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tulisan </a:t>
            </a:r>
            <a:r>
              <a:rPr lang="en-ID" dirty="0" err="1"/>
              <a:t>jurnalistik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menyajikan</a:t>
            </a:r>
            <a:r>
              <a:rPr lang="en-ID" dirty="0"/>
              <a:t> </a:t>
            </a:r>
            <a:r>
              <a:rPr lang="en-ID" dirty="0" err="1"/>
              <a:t>fakta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juga </a:t>
            </a:r>
            <a:r>
              <a:rPr lang="en-ID" dirty="0" err="1"/>
              <a:t>menggugah</a:t>
            </a:r>
            <a:r>
              <a:rPr lang="en-ID" dirty="0"/>
              <a:t> </a:t>
            </a:r>
            <a:r>
              <a:rPr lang="en-ID" dirty="0" err="1"/>
              <a:t>perasaan</a:t>
            </a:r>
            <a:r>
              <a:rPr lang="en-ID" dirty="0"/>
              <a:t>,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inspirasi</a:t>
            </a:r>
            <a:r>
              <a:rPr lang="en-ID" dirty="0"/>
              <a:t>, dan </a:t>
            </a:r>
            <a:r>
              <a:rPr lang="en-ID" dirty="0" err="1"/>
              <a:t>menghibur</a:t>
            </a:r>
            <a:r>
              <a:rPr lang="en-ID" dirty="0"/>
              <a:t>. </a:t>
            </a:r>
          </a:p>
          <a:p>
            <a:pPr algn="just"/>
            <a:r>
              <a:rPr lang="en-ID" dirty="0"/>
              <a:t>Jika </a:t>
            </a:r>
            <a:r>
              <a:rPr lang="en-ID" i="1" dirty="0"/>
              <a:t>hard news</a:t>
            </a:r>
            <a:r>
              <a:rPr lang="en-ID" dirty="0"/>
              <a:t> </a:t>
            </a:r>
            <a:r>
              <a:rPr lang="en-ID" dirty="0" err="1"/>
              <a:t>menjawab</a:t>
            </a:r>
            <a:r>
              <a:rPr lang="en-ID" dirty="0"/>
              <a:t> "Apa yang </a:t>
            </a:r>
            <a:r>
              <a:rPr lang="en-ID" dirty="0" err="1"/>
              <a:t>terjadi</a:t>
            </a:r>
            <a:r>
              <a:rPr lang="en-ID" dirty="0"/>
              <a:t>?", </a:t>
            </a:r>
            <a:r>
              <a:rPr lang="en-ID" i="1" dirty="0"/>
              <a:t>feature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menjawab</a:t>
            </a:r>
            <a:r>
              <a:rPr lang="en-ID" dirty="0"/>
              <a:t> "</a:t>
            </a:r>
            <a:r>
              <a:rPr lang="en-ID" dirty="0" err="1"/>
              <a:t>Mengapa</a:t>
            </a:r>
            <a:r>
              <a:rPr lang="en-ID" dirty="0"/>
              <a:t> dan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?"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mendalam</a:t>
            </a:r>
            <a:r>
              <a:rPr lang="en-ID" dirty="0"/>
              <a:t> dan </a:t>
            </a:r>
            <a:r>
              <a:rPr lang="en-ID" dirty="0" err="1"/>
              <a:t>berwarna</a:t>
            </a:r>
            <a:r>
              <a:rPr lang="en-ID" dirty="0"/>
              <a:t>. </a:t>
            </a:r>
          </a:p>
          <a:p>
            <a:pPr algn="just"/>
            <a:r>
              <a:rPr lang="en-ID" dirty="0"/>
              <a:t>Di </a:t>
            </a:r>
            <a:r>
              <a:rPr lang="en-ID" dirty="0" err="1"/>
              <a:t>sini</a:t>
            </a:r>
            <a:r>
              <a:rPr lang="en-ID" dirty="0"/>
              <a:t>,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jurnalis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pelapor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juga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pencerita</a:t>
            </a:r>
            <a:r>
              <a:rPr lang="en-ID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19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587391C5-E217-4585-4888-4BE788E03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Karakteristik</a:t>
            </a:r>
            <a:r>
              <a:rPr lang="en-ID" dirty="0"/>
              <a:t> Utama Feature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0A9309B-4FE1-4A03-F888-18C07B3CB9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333894"/>
            <a:ext cx="10515600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68288" marR="0" lvl="0" indent="-2682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Abadi (</a:t>
            </a: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Timeless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Tidak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hard news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cepat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feature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baik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bisa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dinikmati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kapan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saja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karena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mengangkat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manusiawi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pengetahuan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tidak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lekang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oleh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waktu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68288" marR="0" lvl="0" indent="-2682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Fokus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pada </a:t>
            </a: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Human Interest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Seringkali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mengangkat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kisah-kisah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menyentuh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kemanusiaan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perjuangan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kebahagiaan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tragedi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keunikan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individu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kelompok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68288" marR="0" lvl="0" indent="-2682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Naratif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Deskriptif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Menggunakan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bercerita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lengkap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deskripsi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hidup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membawa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pembaca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seolah-olah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masuk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suasana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cerita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68288" marR="0" lvl="0" indent="-2682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Subjektivitas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Terukur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Penulis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boleh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memasukkan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pengamatan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interpretasi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pribadi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namun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harus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tetap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didasarkan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pada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fakta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hasil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reportase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akurat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68288" marR="0" lvl="0" indent="-2682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Kreativitas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Bahasa: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Memberikan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ruang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bagi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jurnalis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menggunakan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bahasa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lebih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sastrawi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kreatif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dan personal.</a:t>
            </a:r>
          </a:p>
        </p:txBody>
      </p:sp>
    </p:spTree>
    <p:extLst>
      <p:ext uri="{BB962C8B-B14F-4D97-AF65-F5344CB8AC3E}">
        <p14:creationId xmlns:p14="http://schemas.microsoft.com/office/powerpoint/2010/main" val="931652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8355910-FA59-EEF9-D9BA-2B59809D3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Jenis-Jenis Feature yang Umum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A0B3AA3-7D5A-7CD9-C880-522EBA9AC5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369804"/>
            <a:ext cx="10515600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68288" marR="0" lvl="0" indent="-2682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Human Interest Feature</a:t>
            </a:r>
            <a:r>
              <a:rPr lang="en-US" altLang="en-US" sz="2400" dirty="0">
                <a:latin typeface="Arial" panose="020B0604020202020204" pitchFamily="34" charset="0"/>
              </a:rPr>
              <a:t> 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Kisah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tentang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pengalaman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hidup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seseorang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inspiratif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mengharukan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"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Kisah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Pak Tua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Penjaga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Pintu Kereta Api yang Tak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Pernah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Absen Selama 40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Tahun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".</a:t>
            </a:r>
          </a:p>
          <a:p>
            <a:pPr marL="268288" marR="0" lvl="0" indent="-2682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Feature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Perjalanan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Travelogue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Catatan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perjalanan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tidak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hanya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mendeskripsikan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tempat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tetapi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juga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menceritakan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pengalaman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budaya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kuliner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interaksi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penduduk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lokal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68288" marR="0" lvl="0" indent="-2682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Feature Sejarah: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Mengupas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lain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sebuah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peristiwa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tempat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bersejarah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jarang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diketahui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publik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68288" marR="0" lvl="0" indent="-2682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Feature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Biografi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Profil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Tulisan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mendalam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tentang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kehidupan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karakter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seorang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tokoh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baik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terkenal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maupun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orang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biasa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cerita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biasa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68288" marR="0" lvl="0" indent="-2682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Feature "How-to" (Panduan):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Tulisan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memberikan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panduan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tips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praktis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tentang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suatu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disajikan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menarik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2689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157435C-8BF4-1290-FFF0-2C1AE1C1B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Penulisan</a:t>
            </a:r>
            <a:r>
              <a:rPr lang="en-ID" dirty="0"/>
              <a:t> Feature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B16D194D-0831-5D9F-E005-2256AD790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Teras/Lead Feature (</a:t>
            </a:r>
            <a:r>
              <a:rPr lang="en-US" dirty="0" err="1"/>
              <a:t>Pembuka</a:t>
            </a:r>
            <a:r>
              <a:rPr lang="en-US" dirty="0"/>
              <a:t> yang </a:t>
            </a:r>
            <a:r>
              <a:rPr lang="en-US" dirty="0" err="1"/>
              <a:t>Memikat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ID" dirty="0" err="1"/>
              <a:t>Jembatan</a:t>
            </a:r>
            <a:r>
              <a:rPr lang="en-ID" dirty="0"/>
              <a:t> (</a:t>
            </a:r>
            <a:r>
              <a:rPr lang="en-ID" i="1" dirty="0"/>
              <a:t>Bridge</a:t>
            </a:r>
            <a:r>
              <a:rPr lang="en-ID" dirty="0"/>
              <a:t>) dan </a:t>
            </a:r>
            <a:r>
              <a:rPr lang="en-ID" dirty="0" err="1"/>
              <a:t>Paragraf</a:t>
            </a:r>
            <a:r>
              <a:rPr lang="en-ID" dirty="0"/>
              <a:t> Inti (</a:t>
            </a:r>
            <a:r>
              <a:rPr lang="en-ID" i="1" dirty="0"/>
              <a:t>Nut Graf</a:t>
            </a:r>
            <a:r>
              <a:rPr lang="en-ID" dirty="0"/>
              <a:t>)</a:t>
            </a:r>
          </a:p>
          <a:p>
            <a:pPr marL="514350" indent="-514350">
              <a:buAutoNum type="arabicPeriod"/>
            </a:pPr>
            <a:r>
              <a:rPr lang="en-ID" dirty="0" err="1"/>
              <a:t>Tubuh</a:t>
            </a:r>
            <a:r>
              <a:rPr lang="en-ID" dirty="0"/>
              <a:t> Tulisan (</a:t>
            </a:r>
            <a:r>
              <a:rPr lang="en-ID" i="1" dirty="0"/>
              <a:t>Body</a:t>
            </a:r>
            <a:r>
              <a:rPr lang="en-ID" dirty="0"/>
              <a:t>)</a:t>
            </a:r>
          </a:p>
          <a:p>
            <a:pPr marL="514350" indent="-514350">
              <a:buAutoNum type="arabicPeriod"/>
            </a:pPr>
            <a:r>
              <a:rPr lang="en-ID" dirty="0" err="1"/>
              <a:t>Penutup</a:t>
            </a:r>
            <a:r>
              <a:rPr lang="en-ID" dirty="0"/>
              <a:t> (</a:t>
            </a:r>
            <a:r>
              <a:rPr lang="en-ID" i="1" dirty="0"/>
              <a:t>Ending</a:t>
            </a:r>
            <a:r>
              <a:rPr lang="en-ID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477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D567B2F-26A9-2957-C21C-53C96B236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Teras/Lead Feature (</a:t>
            </a:r>
            <a:r>
              <a:rPr lang="en-US" b="1" dirty="0" err="1"/>
              <a:t>Pembuka</a:t>
            </a:r>
            <a:r>
              <a:rPr lang="en-US" b="1" dirty="0"/>
              <a:t> yang </a:t>
            </a:r>
            <a:r>
              <a:rPr lang="en-US" b="1" dirty="0" err="1"/>
              <a:t>Memikat</a:t>
            </a:r>
            <a:r>
              <a:rPr lang="en-US" b="1" dirty="0"/>
              <a:t>)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A4A50D57-DB8C-41B9-BDF4-2AFD2F139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ID" i="1" dirty="0"/>
              <a:t>Lead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kail. </a:t>
            </a:r>
            <a:r>
              <a:rPr lang="en-ID" dirty="0" err="1"/>
              <a:t>Tujuannya</a:t>
            </a:r>
            <a:r>
              <a:rPr lang="en-ID" dirty="0"/>
              <a:t>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merangkum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, </a:t>
            </a:r>
            <a:r>
              <a:rPr lang="en-ID" dirty="0" err="1"/>
              <a:t>melainkan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membangkitkan</a:t>
            </a:r>
            <a:r>
              <a:rPr lang="en-ID" dirty="0"/>
              <a:t> rasa </a:t>
            </a:r>
            <a:r>
              <a:rPr lang="en-ID" dirty="0" err="1"/>
              <a:t>penasaran</a:t>
            </a:r>
            <a:r>
              <a:rPr lang="en-ID" dirty="0"/>
              <a:t>.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i="1" dirty="0"/>
              <a:t>lead</a:t>
            </a:r>
            <a:r>
              <a:rPr lang="en-ID" dirty="0"/>
              <a:t> feature:</a:t>
            </a:r>
          </a:p>
          <a:p>
            <a:pPr algn="just"/>
            <a:r>
              <a:rPr lang="en-ID" b="1" dirty="0"/>
              <a:t>Lead </a:t>
            </a:r>
            <a:r>
              <a:rPr lang="en-ID" b="1" dirty="0" err="1"/>
              <a:t>Naratif</a:t>
            </a:r>
            <a:r>
              <a:rPr lang="en-ID" b="1" dirty="0"/>
              <a:t>:</a:t>
            </a:r>
            <a:r>
              <a:rPr lang="en-ID" dirty="0"/>
              <a:t> </a:t>
            </a:r>
            <a:r>
              <a:rPr lang="en-ID" dirty="0" err="1"/>
              <a:t>Membuka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adegan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cuplikan</a:t>
            </a:r>
            <a:r>
              <a:rPr lang="en-ID" dirty="0"/>
              <a:t> </a:t>
            </a:r>
            <a:r>
              <a:rPr lang="en-ID" dirty="0" err="1"/>
              <a:t>cerita</a:t>
            </a:r>
            <a:r>
              <a:rPr lang="en-ID" dirty="0"/>
              <a:t>.</a:t>
            </a:r>
          </a:p>
          <a:p>
            <a:pPr marL="457200" lvl="1" indent="0" algn="just">
              <a:buNone/>
            </a:pPr>
            <a:r>
              <a:rPr lang="en-ID" i="1" dirty="0" err="1"/>
              <a:t>Contoh</a:t>
            </a:r>
            <a:r>
              <a:rPr lang="en-ID" i="1" dirty="0"/>
              <a:t>: "Senja </a:t>
            </a:r>
            <a:r>
              <a:rPr lang="en-ID" i="1" dirty="0" err="1"/>
              <a:t>baru</a:t>
            </a:r>
            <a:r>
              <a:rPr lang="en-ID" i="1" dirty="0"/>
              <a:t> </a:t>
            </a:r>
            <a:r>
              <a:rPr lang="en-ID" i="1" dirty="0" err="1"/>
              <a:t>saja</a:t>
            </a:r>
            <a:r>
              <a:rPr lang="en-ID" i="1" dirty="0"/>
              <a:t> </a:t>
            </a:r>
            <a:r>
              <a:rPr lang="en-ID" i="1" dirty="0" err="1"/>
              <a:t>turun</a:t>
            </a:r>
            <a:r>
              <a:rPr lang="en-ID" i="1" dirty="0"/>
              <a:t> di Pelabuhan Kamal, Madura, </a:t>
            </a:r>
            <a:r>
              <a:rPr lang="en-ID" i="1" dirty="0" err="1"/>
              <a:t>ketika</a:t>
            </a:r>
            <a:r>
              <a:rPr lang="en-ID" i="1" dirty="0"/>
              <a:t> </a:t>
            </a:r>
            <a:r>
              <a:rPr lang="en-ID" i="1" dirty="0" err="1"/>
              <a:t>Asmuni</a:t>
            </a:r>
            <a:r>
              <a:rPr lang="en-ID" i="1" dirty="0"/>
              <a:t> (67) </a:t>
            </a:r>
            <a:r>
              <a:rPr lang="en-ID" i="1" dirty="0" err="1"/>
              <a:t>menyalakan</a:t>
            </a:r>
            <a:r>
              <a:rPr lang="en-ID" i="1" dirty="0"/>
              <a:t> </a:t>
            </a:r>
            <a:r>
              <a:rPr lang="en-ID" i="1" dirty="0" err="1"/>
              <a:t>lampu</a:t>
            </a:r>
            <a:r>
              <a:rPr lang="en-ID" i="1" dirty="0"/>
              <a:t> </a:t>
            </a:r>
            <a:r>
              <a:rPr lang="en-ID" i="1" dirty="0" err="1"/>
              <a:t>teplok</a:t>
            </a:r>
            <a:r>
              <a:rPr lang="en-ID" i="1" dirty="0"/>
              <a:t> di </a:t>
            </a:r>
            <a:r>
              <a:rPr lang="en-ID" i="1" dirty="0" err="1"/>
              <a:t>dalam</a:t>
            </a:r>
            <a:r>
              <a:rPr lang="en-ID" i="1" dirty="0"/>
              <a:t> </a:t>
            </a:r>
            <a:r>
              <a:rPr lang="en-ID" i="1" dirty="0" err="1"/>
              <a:t>pos</a:t>
            </a:r>
            <a:r>
              <a:rPr lang="en-ID" i="1" dirty="0"/>
              <a:t> </a:t>
            </a:r>
            <a:r>
              <a:rPr lang="en-ID" i="1" dirty="0" err="1"/>
              <a:t>jaganya</a:t>
            </a:r>
            <a:r>
              <a:rPr lang="en-ID" i="1" dirty="0"/>
              <a:t> yang </a:t>
            </a:r>
            <a:r>
              <a:rPr lang="en-ID" i="1" dirty="0" err="1"/>
              <a:t>reyot</a:t>
            </a:r>
            <a:r>
              <a:rPr lang="en-ID" i="1" dirty="0"/>
              <a:t>. </a:t>
            </a:r>
            <a:r>
              <a:rPr lang="en-ID" i="1" dirty="0" err="1"/>
              <a:t>Sudah</a:t>
            </a:r>
            <a:r>
              <a:rPr lang="en-ID" i="1" dirty="0"/>
              <a:t> 30 </a:t>
            </a:r>
            <a:r>
              <a:rPr lang="en-ID" i="1" dirty="0" err="1"/>
              <a:t>tahun</a:t>
            </a:r>
            <a:r>
              <a:rPr lang="en-ID" i="1" dirty="0"/>
              <a:t>, </a:t>
            </a:r>
            <a:r>
              <a:rPr lang="en-ID" i="1" dirty="0" err="1"/>
              <a:t>cahaya</a:t>
            </a:r>
            <a:r>
              <a:rPr lang="en-ID" i="1" dirty="0"/>
              <a:t> </a:t>
            </a:r>
            <a:r>
              <a:rPr lang="en-ID" i="1" dirty="0" err="1"/>
              <a:t>kecil</a:t>
            </a:r>
            <a:r>
              <a:rPr lang="en-ID" i="1" dirty="0"/>
              <a:t> </a:t>
            </a:r>
            <a:r>
              <a:rPr lang="en-ID" i="1" dirty="0" err="1"/>
              <a:t>itu</a:t>
            </a:r>
            <a:r>
              <a:rPr lang="en-ID" i="1" dirty="0"/>
              <a:t> </a:t>
            </a:r>
            <a:r>
              <a:rPr lang="en-ID" i="1" dirty="0" err="1"/>
              <a:t>menjadi</a:t>
            </a:r>
            <a:r>
              <a:rPr lang="en-ID" i="1" dirty="0"/>
              <a:t> </a:t>
            </a:r>
            <a:r>
              <a:rPr lang="en-ID" i="1" dirty="0" err="1"/>
              <a:t>saksi</a:t>
            </a:r>
            <a:r>
              <a:rPr lang="en-ID" i="1" dirty="0"/>
              <a:t> </a:t>
            </a:r>
            <a:r>
              <a:rPr lang="en-ID" i="1" dirty="0" err="1"/>
              <a:t>bisu</a:t>
            </a:r>
            <a:r>
              <a:rPr lang="en-ID" i="1" dirty="0"/>
              <a:t> </a:t>
            </a:r>
            <a:r>
              <a:rPr lang="en-ID" i="1" dirty="0" err="1"/>
              <a:t>penantiannya</a:t>
            </a:r>
            <a:r>
              <a:rPr lang="en-ID" i="1" dirty="0"/>
              <a:t>..."</a:t>
            </a:r>
            <a:endParaRPr lang="en-ID" dirty="0"/>
          </a:p>
          <a:p>
            <a:pPr algn="just"/>
            <a:r>
              <a:rPr lang="en-ID" b="1" dirty="0"/>
              <a:t>Lead </a:t>
            </a:r>
            <a:r>
              <a:rPr lang="en-ID" b="1" dirty="0" err="1"/>
              <a:t>Deskriptif</a:t>
            </a:r>
            <a:r>
              <a:rPr lang="en-ID" b="1" dirty="0"/>
              <a:t>:</a:t>
            </a:r>
            <a:r>
              <a:rPr lang="en-ID" dirty="0"/>
              <a:t> </a:t>
            </a:r>
            <a:r>
              <a:rPr lang="en-ID" dirty="0" err="1"/>
              <a:t>Menggambarkan</a:t>
            </a:r>
            <a:r>
              <a:rPr lang="en-ID" dirty="0"/>
              <a:t> </a:t>
            </a:r>
            <a:r>
              <a:rPr lang="en-ID" dirty="0" err="1"/>
              <a:t>suasana</a:t>
            </a:r>
            <a:r>
              <a:rPr lang="en-ID" dirty="0"/>
              <a:t>, </a:t>
            </a:r>
            <a:r>
              <a:rPr lang="en-ID" dirty="0" err="1"/>
              <a:t>tempat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sosok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detail.</a:t>
            </a:r>
          </a:p>
          <a:p>
            <a:pPr marL="457200" lvl="1" indent="0" algn="just">
              <a:buNone/>
            </a:pPr>
            <a:r>
              <a:rPr lang="en-ID" i="1" dirty="0" err="1"/>
              <a:t>Contoh</a:t>
            </a:r>
            <a:r>
              <a:rPr lang="en-ID" i="1" dirty="0"/>
              <a:t>: "Bau kopi dan </a:t>
            </a:r>
            <a:r>
              <a:rPr lang="en-ID" i="1" dirty="0" err="1"/>
              <a:t>adonan</a:t>
            </a:r>
            <a:r>
              <a:rPr lang="en-ID" i="1" dirty="0"/>
              <a:t> roti </a:t>
            </a:r>
            <a:r>
              <a:rPr lang="en-ID" i="1" dirty="0" err="1"/>
              <a:t>panggang</a:t>
            </a:r>
            <a:r>
              <a:rPr lang="en-ID" i="1" dirty="0"/>
              <a:t> </a:t>
            </a:r>
            <a:r>
              <a:rPr lang="en-ID" i="1" dirty="0" err="1"/>
              <a:t>menguar</a:t>
            </a:r>
            <a:r>
              <a:rPr lang="en-ID" i="1" dirty="0"/>
              <a:t> </a:t>
            </a:r>
            <a:r>
              <a:rPr lang="en-ID" i="1" dirty="0" err="1"/>
              <a:t>dari</a:t>
            </a:r>
            <a:r>
              <a:rPr lang="en-ID" i="1" dirty="0"/>
              <a:t> </a:t>
            </a:r>
            <a:r>
              <a:rPr lang="en-ID" i="1" dirty="0" err="1"/>
              <a:t>sebuah</a:t>
            </a:r>
            <a:r>
              <a:rPr lang="en-ID" i="1" dirty="0"/>
              <a:t> </a:t>
            </a:r>
            <a:r>
              <a:rPr lang="en-ID" i="1" dirty="0" err="1"/>
              <a:t>kedai</a:t>
            </a:r>
            <a:r>
              <a:rPr lang="en-ID" i="1" dirty="0"/>
              <a:t> </a:t>
            </a:r>
            <a:r>
              <a:rPr lang="en-ID" i="1" dirty="0" err="1"/>
              <a:t>mungil</a:t>
            </a:r>
            <a:r>
              <a:rPr lang="en-ID" i="1" dirty="0"/>
              <a:t> di </a:t>
            </a:r>
            <a:r>
              <a:rPr lang="en-ID" i="1" dirty="0" err="1"/>
              <a:t>sudut</a:t>
            </a:r>
            <a:r>
              <a:rPr lang="en-ID" i="1" dirty="0"/>
              <a:t> Jalan </a:t>
            </a:r>
            <a:r>
              <a:rPr lang="en-ID" i="1" dirty="0" err="1"/>
              <a:t>Tunjungan</a:t>
            </a:r>
            <a:r>
              <a:rPr lang="en-ID" i="1" dirty="0"/>
              <a:t>. Di </a:t>
            </a:r>
            <a:r>
              <a:rPr lang="en-ID" i="1" dirty="0" err="1"/>
              <a:t>dalamnya</a:t>
            </a:r>
            <a:r>
              <a:rPr lang="en-ID" i="1" dirty="0"/>
              <a:t>, </a:t>
            </a:r>
            <a:r>
              <a:rPr lang="en-ID" i="1" dirty="0" err="1"/>
              <a:t>puluhan</a:t>
            </a:r>
            <a:r>
              <a:rPr lang="en-ID" i="1" dirty="0"/>
              <a:t> </a:t>
            </a:r>
            <a:r>
              <a:rPr lang="en-ID" i="1" dirty="0" err="1"/>
              <a:t>buku-buku</a:t>
            </a:r>
            <a:r>
              <a:rPr lang="en-ID" i="1" dirty="0"/>
              <a:t> </a:t>
            </a:r>
            <a:r>
              <a:rPr lang="en-ID" i="1" dirty="0" err="1"/>
              <a:t>lawas</a:t>
            </a:r>
            <a:r>
              <a:rPr lang="en-ID" i="1" dirty="0"/>
              <a:t> </a:t>
            </a:r>
            <a:r>
              <a:rPr lang="en-ID" i="1" dirty="0" err="1"/>
              <a:t>tertata</a:t>
            </a:r>
            <a:r>
              <a:rPr lang="en-ID" i="1" dirty="0"/>
              <a:t> </a:t>
            </a:r>
            <a:r>
              <a:rPr lang="en-ID" i="1" dirty="0" err="1"/>
              <a:t>rapi</a:t>
            </a:r>
            <a:r>
              <a:rPr lang="en-ID" i="1" dirty="0"/>
              <a:t>, </a:t>
            </a:r>
            <a:r>
              <a:rPr lang="en-ID" i="1" dirty="0" err="1"/>
              <a:t>menunggu</a:t>
            </a:r>
            <a:r>
              <a:rPr lang="en-ID" i="1" dirty="0"/>
              <a:t> </a:t>
            </a:r>
            <a:r>
              <a:rPr lang="en-ID" i="1" dirty="0" err="1"/>
              <a:t>untuk</a:t>
            </a:r>
            <a:r>
              <a:rPr lang="en-ID" i="1" dirty="0"/>
              <a:t> </a:t>
            </a:r>
            <a:r>
              <a:rPr lang="en-ID" i="1" dirty="0" err="1"/>
              <a:t>disentuh</a:t>
            </a:r>
            <a:r>
              <a:rPr lang="en-ID" i="1" dirty="0"/>
              <a:t> para </a:t>
            </a:r>
            <a:r>
              <a:rPr lang="en-ID" i="1" dirty="0" err="1"/>
              <a:t>pembaca</a:t>
            </a:r>
            <a:r>
              <a:rPr lang="en-ID" i="1" dirty="0"/>
              <a:t> yang </a:t>
            </a:r>
            <a:r>
              <a:rPr lang="en-ID" i="1" dirty="0" err="1"/>
              <a:t>merindukan</a:t>
            </a:r>
            <a:r>
              <a:rPr lang="en-ID" i="1" dirty="0"/>
              <a:t> </a:t>
            </a:r>
            <a:r>
              <a:rPr lang="en-ID" i="1" dirty="0" err="1"/>
              <a:t>ketenangan</a:t>
            </a:r>
            <a:r>
              <a:rPr lang="en-ID" i="1" dirty="0"/>
              <a:t>."</a:t>
            </a:r>
            <a:endParaRPr lang="en-ID" dirty="0"/>
          </a:p>
          <a:p>
            <a:pPr algn="just"/>
            <a:r>
              <a:rPr lang="en-ID" b="1" dirty="0"/>
              <a:t>Lead </a:t>
            </a:r>
            <a:r>
              <a:rPr lang="en-ID" b="1" dirty="0" err="1"/>
              <a:t>Kutipan</a:t>
            </a:r>
            <a:r>
              <a:rPr lang="en-ID" b="1" dirty="0"/>
              <a:t>: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kutipan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 yang </a:t>
            </a:r>
            <a:r>
              <a:rPr lang="en-ID" dirty="0" err="1"/>
              <a:t>kuat</a:t>
            </a:r>
            <a:r>
              <a:rPr lang="en-ID" dirty="0"/>
              <a:t> dan </a:t>
            </a:r>
            <a:r>
              <a:rPr lang="en-ID" dirty="0" err="1"/>
              <a:t>relevan</a:t>
            </a:r>
            <a:r>
              <a:rPr lang="en-ID" dirty="0"/>
              <a:t>.</a:t>
            </a:r>
          </a:p>
          <a:p>
            <a:pPr marL="457200" lvl="1" indent="0" algn="just">
              <a:buNone/>
            </a:pPr>
            <a:r>
              <a:rPr lang="en-ID" i="1" dirty="0" err="1"/>
              <a:t>Contoh</a:t>
            </a:r>
            <a:r>
              <a:rPr lang="en-ID" i="1" dirty="0"/>
              <a:t>: "Saya </a:t>
            </a:r>
            <a:r>
              <a:rPr lang="en-ID" i="1" dirty="0" err="1"/>
              <a:t>tidak</a:t>
            </a:r>
            <a:r>
              <a:rPr lang="en-ID" i="1" dirty="0"/>
              <a:t> </a:t>
            </a:r>
            <a:r>
              <a:rPr lang="en-ID" i="1" dirty="0" err="1"/>
              <a:t>pernah</a:t>
            </a:r>
            <a:r>
              <a:rPr lang="en-ID" i="1" dirty="0"/>
              <a:t> </a:t>
            </a:r>
            <a:r>
              <a:rPr lang="en-ID" i="1" dirty="0" err="1"/>
              <a:t>merasa</a:t>
            </a:r>
            <a:r>
              <a:rPr lang="en-ID" i="1" dirty="0"/>
              <a:t> </a:t>
            </a:r>
            <a:r>
              <a:rPr lang="en-ID" i="1" dirty="0" err="1"/>
              <a:t>tua</a:t>
            </a:r>
            <a:r>
              <a:rPr lang="en-ID" i="1" dirty="0"/>
              <a:t> </a:t>
            </a:r>
            <a:r>
              <a:rPr lang="en-ID" i="1" dirty="0" err="1"/>
              <a:t>untuk</a:t>
            </a:r>
            <a:r>
              <a:rPr lang="en-ID" i="1" dirty="0"/>
              <a:t> </a:t>
            </a:r>
            <a:r>
              <a:rPr lang="en-ID" i="1" dirty="0" err="1"/>
              <a:t>belajar</a:t>
            </a:r>
            <a:r>
              <a:rPr lang="en-ID" i="1" dirty="0"/>
              <a:t>," kata Mbah Marto, </a:t>
            </a:r>
            <a:r>
              <a:rPr lang="en-ID" i="1" dirty="0" err="1"/>
              <a:t>seorang</a:t>
            </a:r>
            <a:r>
              <a:rPr lang="en-ID" i="1" dirty="0"/>
              <a:t> </a:t>
            </a:r>
            <a:r>
              <a:rPr lang="en-ID" i="1" dirty="0" err="1"/>
              <a:t>kakek</a:t>
            </a:r>
            <a:r>
              <a:rPr lang="en-ID" i="1" dirty="0"/>
              <a:t> </a:t>
            </a:r>
            <a:r>
              <a:rPr lang="en-ID" i="1" dirty="0" err="1"/>
              <a:t>berusia</a:t>
            </a:r>
            <a:r>
              <a:rPr lang="en-ID" i="1" dirty="0"/>
              <a:t> 82 </a:t>
            </a:r>
            <a:r>
              <a:rPr lang="en-ID" i="1" dirty="0" err="1"/>
              <a:t>tahun</a:t>
            </a:r>
            <a:r>
              <a:rPr lang="en-ID" i="1" dirty="0"/>
              <a:t> yang </a:t>
            </a:r>
            <a:r>
              <a:rPr lang="en-ID" i="1" dirty="0" err="1"/>
              <a:t>baru</a:t>
            </a:r>
            <a:r>
              <a:rPr lang="en-ID" i="1" dirty="0"/>
              <a:t> </a:t>
            </a:r>
            <a:r>
              <a:rPr lang="en-ID" i="1" dirty="0" err="1"/>
              <a:t>saja</a:t>
            </a:r>
            <a:r>
              <a:rPr lang="en-ID" i="1" dirty="0"/>
              <a:t> </a:t>
            </a:r>
            <a:r>
              <a:rPr lang="en-ID" i="1" dirty="0" err="1"/>
              <a:t>diwisuda</a:t>
            </a:r>
            <a:r>
              <a:rPr lang="en-ID" i="1" dirty="0"/>
              <a:t> </a:t>
            </a:r>
            <a:r>
              <a:rPr lang="en-ID" i="1" dirty="0" err="1"/>
              <a:t>dari</a:t>
            </a:r>
            <a:r>
              <a:rPr lang="en-ID" i="1" dirty="0"/>
              <a:t> program </a:t>
            </a:r>
            <a:r>
              <a:rPr lang="en-ID" i="1" dirty="0" err="1"/>
              <a:t>sarjana</a:t>
            </a:r>
            <a:r>
              <a:rPr lang="en-ID" i="1" dirty="0"/>
              <a:t> </a:t>
            </a:r>
            <a:r>
              <a:rPr lang="en-ID" i="1" dirty="0" err="1"/>
              <a:t>Ilmu</a:t>
            </a:r>
            <a:r>
              <a:rPr lang="en-ID" i="1" dirty="0"/>
              <a:t> </a:t>
            </a:r>
            <a:r>
              <a:rPr lang="en-ID" i="1" dirty="0" err="1"/>
              <a:t>Komputer</a:t>
            </a:r>
            <a:r>
              <a:rPr lang="en-ID" i="1" dirty="0"/>
              <a:t>."</a:t>
            </a:r>
            <a:endParaRPr lang="en-ID" dirty="0"/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18861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E401D68-E671-DBA7-EC32-1A9ECE24D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Jembatan</a:t>
            </a:r>
            <a:r>
              <a:rPr lang="en-ID" b="1" dirty="0"/>
              <a:t> (</a:t>
            </a:r>
            <a:r>
              <a:rPr lang="en-ID" b="1" i="1" dirty="0"/>
              <a:t>Bridge</a:t>
            </a:r>
            <a:r>
              <a:rPr lang="en-ID" b="1" dirty="0"/>
              <a:t>) dan </a:t>
            </a:r>
            <a:r>
              <a:rPr lang="en-ID" b="1" dirty="0" err="1"/>
              <a:t>Paragraf</a:t>
            </a:r>
            <a:r>
              <a:rPr lang="en-ID" b="1" dirty="0"/>
              <a:t> Inti (</a:t>
            </a:r>
            <a:r>
              <a:rPr lang="en-ID" b="1" i="1" dirty="0"/>
              <a:t>Nut Graf</a:t>
            </a:r>
            <a:r>
              <a:rPr lang="en-ID" b="1" dirty="0"/>
              <a:t>)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554FA0CF-74EB-6C57-2F5D-445F663E0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i="1" dirty="0"/>
              <a:t>lead</a:t>
            </a:r>
            <a:r>
              <a:rPr lang="en-ID" dirty="0"/>
              <a:t> yang </a:t>
            </a:r>
            <a:r>
              <a:rPr lang="en-ID" dirty="0" err="1"/>
              <a:t>menarik</a:t>
            </a:r>
            <a:r>
              <a:rPr lang="en-ID" dirty="0"/>
              <a:t>, </a:t>
            </a:r>
            <a:r>
              <a:rPr lang="en-ID" dirty="0" err="1"/>
              <a:t>penulis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paragraf</a:t>
            </a:r>
            <a:r>
              <a:rPr lang="en-ID" dirty="0"/>
              <a:t> </a:t>
            </a:r>
            <a:r>
              <a:rPr lang="en-ID" dirty="0" err="1"/>
              <a:t>transisi</a:t>
            </a:r>
            <a:r>
              <a:rPr lang="en-ID" dirty="0"/>
              <a:t> (</a:t>
            </a:r>
            <a:r>
              <a:rPr lang="en-ID" i="1" dirty="0"/>
              <a:t>bridge</a:t>
            </a:r>
            <a:r>
              <a:rPr lang="en-ID" dirty="0"/>
              <a:t>) yang </a:t>
            </a:r>
            <a:r>
              <a:rPr lang="en-ID" dirty="0" err="1"/>
              <a:t>menghubungkan</a:t>
            </a:r>
            <a:r>
              <a:rPr lang="en-ID" dirty="0"/>
              <a:t> </a:t>
            </a:r>
            <a:r>
              <a:rPr lang="en-ID" dirty="0" err="1"/>
              <a:t>pembuka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inti </a:t>
            </a:r>
            <a:r>
              <a:rPr lang="en-ID" dirty="0" err="1"/>
              <a:t>cerita</a:t>
            </a:r>
            <a:r>
              <a:rPr lang="en-ID" dirty="0"/>
              <a:t>. </a:t>
            </a:r>
          </a:p>
          <a:p>
            <a:r>
              <a:rPr lang="en-ID" dirty="0"/>
              <a:t>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biasanya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b="1" dirty="0"/>
              <a:t>nut </a:t>
            </a:r>
            <a:r>
              <a:rPr lang="en-ID" b="1" dirty="0" err="1"/>
              <a:t>graf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paragraf</a:t>
            </a:r>
            <a:r>
              <a:rPr lang="en-ID" dirty="0"/>
              <a:t> yang </a:t>
            </a:r>
            <a:r>
              <a:rPr lang="en-ID" dirty="0" err="1"/>
              <a:t>menjelaskan</a:t>
            </a:r>
            <a:r>
              <a:rPr lang="en-ID" dirty="0"/>
              <a:t> "Ini </a:t>
            </a:r>
            <a:r>
              <a:rPr lang="en-ID" dirty="0" err="1"/>
              <a:t>lho</a:t>
            </a:r>
            <a:r>
              <a:rPr lang="en-ID" dirty="0"/>
              <a:t>, inti </a:t>
            </a:r>
            <a:r>
              <a:rPr lang="en-ID" dirty="0" err="1"/>
              <a:t>dari</a:t>
            </a:r>
            <a:r>
              <a:rPr lang="en-ID" dirty="0"/>
              <a:t> tulisan </a:t>
            </a:r>
            <a:r>
              <a:rPr lang="en-ID" dirty="0" err="1"/>
              <a:t>ini</a:t>
            </a:r>
            <a:r>
              <a:rPr lang="en-ID" dirty="0"/>
              <a:t>" dan </a:t>
            </a:r>
            <a:r>
              <a:rPr lang="en-ID" dirty="0" err="1"/>
              <a:t>mengapa</a:t>
            </a:r>
            <a:r>
              <a:rPr lang="en-ID" dirty="0"/>
              <a:t> </a:t>
            </a:r>
            <a:r>
              <a:rPr lang="en-ID" dirty="0" err="1"/>
              <a:t>cerita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dibaca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624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ED7AFE53-8BD3-39AA-1248-14791358C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Tubuh</a:t>
            </a:r>
            <a:r>
              <a:rPr lang="en-ID" b="1" dirty="0"/>
              <a:t> Tulisan (</a:t>
            </a:r>
            <a:r>
              <a:rPr lang="en-ID" b="1" i="1" dirty="0"/>
              <a:t>Body</a:t>
            </a:r>
            <a:r>
              <a:rPr lang="en-ID" b="1" dirty="0"/>
              <a:t>)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9AD4286B-307B-81C4-A4FF-430E25E37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Ini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terpanjang</a:t>
            </a:r>
            <a:r>
              <a:rPr lang="en-ID" dirty="0"/>
              <a:t>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cerita</a:t>
            </a:r>
            <a:r>
              <a:rPr lang="en-ID" dirty="0"/>
              <a:t> </a:t>
            </a:r>
            <a:r>
              <a:rPr lang="en-ID" dirty="0" err="1"/>
              <a:t>dikembangkan</a:t>
            </a:r>
            <a:r>
              <a:rPr lang="en-ID" dirty="0"/>
              <a:t>. </a:t>
            </a:r>
            <a:r>
              <a:rPr lang="en-ID" dirty="0" err="1"/>
              <a:t>Isinya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</a:t>
            </a:r>
            <a:r>
              <a:rPr lang="en-ID" dirty="0" err="1"/>
              <a:t>kronologi</a:t>
            </a:r>
            <a:r>
              <a:rPr lang="en-ID" dirty="0"/>
              <a:t> </a:t>
            </a:r>
            <a:r>
              <a:rPr lang="en-ID" dirty="0" err="1"/>
              <a:t>peristiwa</a:t>
            </a:r>
            <a:r>
              <a:rPr lang="en-ID" dirty="0"/>
              <a:t>, </a:t>
            </a:r>
            <a:r>
              <a:rPr lang="en-ID" dirty="0" err="1"/>
              <a:t>penjelasan</a:t>
            </a:r>
            <a:r>
              <a:rPr lang="en-ID" dirty="0"/>
              <a:t> </a:t>
            </a:r>
            <a:r>
              <a:rPr lang="en-ID" dirty="0" err="1"/>
              <a:t>mendalam</a:t>
            </a:r>
            <a:r>
              <a:rPr lang="en-ID" dirty="0"/>
              <a:t>, </a:t>
            </a:r>
            <a:r>
              <a:rPr lang="en-ID" dirty="0" err="1"/>
              <a:t>anekdot</a:t>
            </a:r>
            <a:r>
              <a:rPr lang="en-ID" dirty="0"/>
              <a:t>, </a:t>
            </a:r>
            <a:r>
              <a:rPr lang="en-ID" dirty="0" err="1"/>
              <a:t>kutipan</a:t>
            </a:r>
            <a:r>
              <a:rPr lang="en-ID" dirty="0"/>
              <a:t> </a:t>
            </a:r>
            <a:r>
              <a:rPr lang="en-ID" dirty="0" err="1"/>
              <a:t>wawancara</a:t>
            </a:r>
            <a:r>
              <a:rPr lang="en-ID" dirty="0"/>
              <a:t>, dan </a:t>
            </a:r>
            <a:r>
              <a:rPr lang="en-ID" dirty="0" err="1"/>
              <a:t>deskripsi</a:t>
            </a:r>
            <a:r>
              <a:rPr lang="en-ID" dirty="0"/>
              <a:t> detail yang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sudut</a:t>
            </a:r>
            <a:r>
              <a:rPr lang="en-ID" dirty="0"/>
              <a:t> </a:t>
            </a:r>
            <a:r>
              <a:rPr lang="en-ID" dirty="0" err="1"/>
              <a:t>pandang</a:t>
            </a:r>
            <a:r>
              <a:rPr lang="en-ID" dirty="0"/>
              <a:t> (</a:t>
            </a:r>
            <a:r>
              <a:rPr lang="en-ID" i="1" dirty="0"/>
              <a:t>angle</a:t>
            </a:r>
            <a:r>
              <a:rPr lang="en-ID" dirty="0"/>
              <a:t>) tulisan. </a:t>
            </a:r>
          </a:p>
          <a:p>
            <a:r>
              <a:rPr lang="en-ID" dirty="0" err="1"/>
              <a:t>Penulis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menyusunnya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tematis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alur</a:t>
            </a:r>
            <a:r>
              <a:rPr lang="en-ID" dirty="0"/>
              <a:t> </a:t>
            </a:r>
            <a:r>
              <a:rPr lang="en-ID" dirty="0" err="1"/>
              <a:t>cerita</a:t>
            </a:r>
            <a:r>
              <a:rPr lang="en-ID" dirty="0"/>
              <a:t> </a:t>
            </a:r>
            <a:r>
              <a:rPr lang="en-ID" dirty="0" err="1"/>
              <a:t>tetap</a:t>
            </a:r>
            <a:r>
              <a:rPr lang="en-ID" dirty="0"/>
              <a:t> </a:t>
            </a:r>
            <a:r>
              <a:rPr lang="en-ID" dirty="0" err="1"/>
              <a:t>menarik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6821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B08B058-2A20-BBEC-B797-A9BF97E8C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Penutup</a:t>
            </a:r>
            <a:r>
              <a:rPr lang="en-ID" b="1" dirty="0"/>
              <a:t> (</a:t>
            </a:r>
            <a:r>
              <a:rPr lang="en-ID" b="1" i="1" dirty="0"/>
              <a:t>Ending</a:t>
            </a:r>
            <a:r>
              <a:rPr lang="en-ID" b="1" dirty="0"/>
              <a:t>)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80492B75-9B23-C321-40CB-237F4880B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ID" i="1" dirty="0"/>
              <a:t>Ending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i="1" dirty="0"/>
              <a:t>feature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berkesan</a:t>
            </a:r>
            <a:r>
              <a:rPr lang="en-ID" dirty="0"/>
              <a:t>. </a:t>
            </a:r>
            <a:r>
              <a:rPr lang="en-ID" dirty="0" err="1"/>
              <a:t>Jangan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berhenti</a:t>
            </a:r>
            <a:r>
              <a:rPr lang="en-ID" dirty="0"/>
              <a:t>,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selesaikanlah</a:t>
            </a:r>
            <a:r>
              <a:rPr lang="en-ID" dirty="0"/>
              <a:t> </a:t>
            </a:r>
            <a:r>
              <a:rPr lang="en-ID" dirty="0" err="1"/>
              <a:t>cerita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elegan</a:t>
            </a:r>
            <a:r>
              <a:rPr lang="en-ID" dirty="0"/>
              <a:t>.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teknik</a:t>
            </a:r>
            <a:r>
              <a:rPr lang="en-ID" dirty="0"/>
              <a:t> </a:t>
            </a:r>
            <a:r>
              <a:rPr lang="en-ID" dirty="0" err="1"/>
              <a:t>penutup</a:t>
            </a:r>
            <a:r>
              <a:rPr lang="en-ID" dirty="0"/>
              <a:t>:</a:t>
            </a:r>
          </a:p>
          <a:p>
            <a:pPr algn="just"/>
            <a:r>
              <a:rPr lang="en-ID" b="1" dirty="0" err="1"/>
              <a:t>Lingkaran</a:t>
            </a:r>
            <a:r>
              <a:rPr lang="en-ID" b="1" dirty="0"/>
              <a:t> </a:t>
            </a:r>
            <a:r>
              <a:rPr lang="en-ID" b="1" dirty="0" err="1"/>
              <a:t>Penuh</a:t>
            </a:r>
            <a:r>
              <a:rPr lang="en-ID" b="1" dirty="0"/>
              <a:t> (</a:t>
            </a:r>
            <a:r>
              <a:rPr lang="en-ID" b="1" i="1" dirty="0"/>
              <a:t>Circle Ending</a:t>
            </a:r>
            <a:r>
              <a:rPr lang="en-ID" b="1" dirty="0"/>
              <a:t>):</a:t>
            </a:r>
            <a:r>
              <a:rPr lang="en-ID" dirty="0"/>
              <a:t> Kembali </a:t>
            </a:r>
            <a:r>
              <a:rPr lang="en-ID" dirty="0" err="1"/>
              <a:t>mengacu</a:t>
            </a:r>
            <a:r>
              <a:rPr lang="en-ID" dirty="0"/>
              <a:t> pada </a:t>
            </a:r>
            <a:r>
              <a:rPr lang="en-ID" dirty="0" err="1"/>
              <a:t>adegan</a:t>
            </a:r>
            <a:r>
              <a:rPr lang="en-ID" dirty="0"/>
              <a:t>, </a:t>
            </a:r>
            <a:r>
              <a:rPr lang="en-ID" dirty="0" err="1"/>
              <a:t>kutipan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ide yang </a:t>
            </a:r>
            <a:r>
              <a:rPr lang="en-ID" dirty="0" err="1"/>
              <a:t>ada</a:t>
            </a:r>
            <a:r>
              <a:rPr lang="en-ID" dirty="0"/>
              <a:t> di </a:t>
            </a:r>
            <a:r>
              <a:rPr lang="en-ID" i="1" dirty="0"/>
              <a:t>lead</a:t>
            </a:r>
            <a:r>
              <a:rPr lang="en-ID" dirty="0"/>
              <a:t>.</a:t>
            </a:r>
          </a:p>
          <a:p>
            <a:pPr marL="179388" indent="0" algn="just">
              <a:buNone/>
              <a:tabLst>
                <a:tab pos="358775" algn="l"/>
              </a:tabLst>
            </a:pPr>
            <a:r>
              <a:rPr lang="en-ID" dirty="0" err="1"/>
              <a:t>Contoh</a:t>
            </a:r>
            <a:r>
              <a:rPr lang="en-ID" dirty="0"/>
              <a:t>: "Malam </a:t>
            </a:r>
            <a:r>
              <a:rPr lang="en-ID" dirty="0" err="1"/>
              <a:t>semakin</a:t>
            </a:r>
            <a:r>
              <a:rPr lang="en-ID" dirty="0"/>
              <a:t> </a:t>
            </a:r>
            <a:r>
              <a:rPr lang="en-ID" dirty="0" err="1"/>
              <a:t>larut</a:t>
            </a:r>
            <a:r>
              <a:rPr lang="en-ID" dirty="0"/>
              <a:t>, </a:t>
            </a:r>
            <a:r>
              <a:rPr lang="en-ID" dirty="0" err="1"/>
              <a:t>Asmuni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menatap</a:t>
            </a:r>
            <a:r>
              <a:rPr lang="en-ID" dirty="0"/>
              <a:t> </a:t>
            </a:r>
            <a:r>
              <a:rPr lang="en-ID" dirty="0" err="1"/>
              <a:t>lampu</a:t>
            </a:r>
            <a:r>
              <a:rPr lang="en-ID" dirty="0"/>
              <a:t> </a:t>
            </a:r>
            <a:r>
              <a:rPr lang="en-ID" dirty="0" err="1"/>
              <a:t>teplok</a:t>
            </a:r>
            <a:r>
              <a:rPr lang="en-ID" dirty="0"/>
              <a:t> di </a:t>
            </a:r>
            <a:r>
              <a:rPr lang="en-ID" dirty="0" err="1"/>
              <a:t>mejanya</a:t>
            </a:r>
            <a:r>
              <a:rPr lang="en-ID" dirty="0"/>
              <a:t>. </a:t>
            </a:r>
            <a:r>
              <a:rPr lang="en-ID" dirty="0" err="1"/>
              <a:t>Cahayanya</a:t>
            </a:r>
            <a:r>
              <a:rPr lang="en-ID" dirty="0"/>
              <a:t>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kecil</a:t>
            </a:r>
            <a:r>
              <a:rPr lang="en-ID" dirty="0"/>
              <a:t> dan </a:t>
            </a:r>
            <a:r>
              <a:rPr lang="en-ID" dirty="0" err="1"/>
              <a:t>redup</a:t>
            </a:r>
            <a:r>
              <a:rPr lang="en-ID" dirty="0"/>
              <a:t>,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baginya</a:t>
            </a:r>
            <a:r>
              <a:rPr lang="en-ID" dirty="0"/>
              <a:t>,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api</a:t>
            </a:r>
            <a:r>
              <a:rPr lang="en-ID" dirty="0"/>
              <a:t> </a:t>
            </a:r>
            <a:r>
              <a:rPr lang="en-ID" dirty="0" err="1"/>
              <a:t>semangat</a:t>
            </a:r>
            <a:r>
              <a:rPr lang="en-ID" dirty="0"/>
              <a:t> yang </a:t>
            </a:r>
            <a:r>
              <a:rPr lang="en-ID" dirty="0" err="1"/>
              <a:t>tak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pernah</a:t>
            </a:r>
            <a:r>
              <a:rPr lang="en-ID" dirty="0"/>
              <a:t> </a:t>
            </a:r>
            <a:r>
              <a:rPr lang="en-ID" dirty="0" err="1"/>
              <a:t>padam</a:t>
            </a:r>
            <a:r>
              <a:rPr lang="en-ID" dirty="0"/>
              <a:t>,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pengabdiannya</a:t>
            </a:r>
            <a:r>
              <a:rPr lang="en-ID" dirty="0"/>
              <a:t> pada </a:t>
            </a:r>
            <a:r>
              <a:rPr lang="en-ID" dirty="0" err="1"/>
              <a:t>pelabuhan</a:t>
            </a:r>
            <a:r>
              <a:rPr lang="en-ID" dirty="0"/>
              <a:t> </a:t>
            </a:r>
            <a:r>
              <a:rPr lang="en-ID" dirty="0" err="1"/>
              <a:t>tua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."</a:t>
            </a:r>
          </a:p>
          <a:p>
            <a:pPr algn="just"/>
            <a:r>
              <a:rPr lang="en-ID" b="1" dirty="0" err="1"/>
              <a:t>Penutup</a:t>
            </a:r>
            <a:r>
              <a:rPr lang="en-ID" b="1" dirty="0"/>
              <a:t> </a:t>
            </a:r>
            <a:r>
              <a:rPr lang="en-ID" b="1" dirty="0" err="1"/>
              <a:t>Kutipan</a:t>
            </a:r>
            <a:r>
              <a:rPr lang="en-ID" b="1" dirty="0"/>
              <a:t>:</a:t>
            </a:r>
            <a:r>
              <a:rPr lang="en-ID" dirty="0"/>
              <a:t> </a:t>
            </a:r>
            <a:r>
              <a:rPr lang="en-ID" dirty="0" err="1"/>
              <a:t>Mengakhiri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kutipan</a:t>
            </a:r>
            <a:r>
              <a:rPr lang="en-ID" dirty="0"/>
              <a:t> </a:t>
            </a:r>
            <a:r>
              <a:rPr lang="en-ID" dirty="0" err="1"/>
              <a:t>kuat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narasumber</a:t>
            </a:r>
            <a:r>
              <a:rPr lang="en-ID" dirty="0"/>
              <a:t>.</a:t>
            </a:r>
          </a:p>
          <a:p>
            <a:pPr marL="179388" indent="0" algn="just">
              <a:buNone/>
            </a:pPr>
            <a:r>
              <a:rPr lang="en-ID" dirty="0" err="1"/>
              <a:t>Contoh</a:t>
            </a:r>
            <a:r>
              <a:rPr lang="en-ID" dirty="0"/>
              <a:t>: Sambil </a:t>
            </a:r>
            <a:r>
              <a:rPr lang="en-ID" dirty="0" err="1"/>
              <a:t>memegang</a:t>
            </a:r>
            <a:r>
              <a:rPr lang="en-ID" dirty="0"/>
              <a:t> </a:t>
            </a:r>
            <a:r>
              <a:rPr lang="en-ID" dirty="0" err="1"/>
              <a:t>ijazahnya</a:t>
            </a:r>
            <a:r>
              <a:rPr lang="en-ID" dirty="0"/>
              <a:t> yang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terbungkus</a:t>
            </a:r>
            <a:r>
              <a:rPr lang="en-ID" dirty="0"/>
              <a:t> </a:t>
            </a:r>
            <a:r>
              <a:rPr lang="en-ID" dirty="0" err="1"/>
              <a:t>rapi</a:t>
            </a:r>
            <a:r>
              <a:rPr lang="en-ID" dirty="0"/>
              <a:t>, Mbah Marto </a:t>
            </a:r>
            <a:r>
              <a:rPr lang="en-ID" dirty="0" err="1"/>
              <a:t>tersenyum</a:t>
            </a:r>
            <a:r>
              <a:rPr lang="en-ID" dirty="0"/>
              <a:t>. "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punya batas </a:t>
            </a:r>
            <a:r>
              <a:rPr lang="en-ID" dirty="0" err="1"/>
              <a:t>usia</a:t>
            </a:r>
            <a:r>
              <a:rPr lang="en-ID" dirty="0"/>
              <a:t>," </a:t>
            </a:r>
            <a:r>
              <a:rPr lang="en-ID" dirty="0" err="1"/>
              <a:t>ujarnya</a:t>
            </a:r>
            <a:r>
              <a:rPr lang="en-ID" dirty="0"/>
              <a:t>. "Selama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bernapas</a:t>
            </a:r>
            <a:r>
              <a:rPr lang="en-ID" dirty="0"/>
              <a:t>, di </a:t>
            </a:r>
            <a:r>
              <a:rPr lang="en-ID" dirty="0" err="1"/>
              <a:t>situlah</a:t>
            </a:r>
            <a:r>
              <a:rPr lang="en-ID" dirty="0"/>
              <a:t> </a:t>
            </a:r>
            <a:r>
              <a:rPr lang="en-ID" dirty="0" err="1"/>
              <a:t>ruang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terbuka</a:t>
            </a:r>
            <a:r>
              <a:rPr lang="en-ID" dirty="0"/>
              <a:t>."</a:t>
            </a:r>
          </a:p>
        </p:txBody>
      </p:sp>
    </p:spTree>
    <p:extLst>
      <p:ext uri="{BB962C8B-B14F-4D97-AF65-F5344CB8AC3E}">
        <p14:creationId xmlns:p14="http://schemas.microsoft.com/office/powerpoint/2010/main" val="2389056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1659</Words>
  <Application>Microsoft Office PowerPoint</Application>
  <PresentationFormat>Layar Lebar</PresentationFormat>
  <Paragraphs>82</Paragraphs>
  <Slides>16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3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Lebih dari Sekadar Fakta</vt:lpstr>
      <vt:lpstr>Feature</vt:lpstr>
      <vt:lpstr>Karakteristik Utama Feature</vt:lpstr>
      <vt:lpstr>Jenis-Jenis Feature yang Umum</vt:lpstr>
      <vt:lpstr>Struktur Penulisan Feature</vt:lpstr>
      <vt:lpstr>Teras/Lead Feature (Pembuka yang Memikat)</vt:lpstr>
      <vt:lpstr>Jembatan (Bridge) dan Paragraf Inti (Nut Graf)</vt:lpstr>
      <vt:lpstr>Tubuh Tulisan (Body)</vt:lpstr>
      <vt:lpstr>Penutup (Ending)</vt:lpstr>
      <vt:lpstr>Penutup (Ending)</vt:lpstr>
      <vt:lpstr>Menyusuri Lorong Waktu di Kota Tua Surabaya</vt:lpstr>
      <vt:lpstr>Menyusuri Lorong Waktu di Kota Tua Surabaya</vt:lpstr>
      <vt:lpstr>Menyusuri Lorong Waktu di Kota Tua Surabaya</vt:lpstr>
      <vt:lpstr>Menyusuri Lorong Waktu di Kota Tua Surabaya</vt:lpstr>
      <vt:lpstr>Penugasan</vt:lpstr>
      <vt:lpstr>Penugasan Praktikum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Ajar Jurnalistik  Berita Jenis Feature</dc:title>
  <dc:subject>Jurnalistik</dc:subject>
  <dc:creator>Microsoft account; Muhammad Turmudzi</dc:creator>
  <cp:lastModifiedBy>Muhammad Turmudzi</cp:lastModifiedBy>
  <cp:revision>5</cp:revision>
  <dcterms:created xsi:type="dcterms:W3CDTF">2025-09-04T08:41:41Z</dcterms:created>
  <dcterms:modified xsi:type="dcterms:W3CDTF">2025-10-09T06:34:34Z</dcterms:modified>
  <cp:category>Materi Ajar</cp:category>
</cp:coreProperties>
</file>