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6" r:id="rId4"/>
  </p:sldMasterIdLst>
  <p:sldIdLst>
    <p:sldId id="257" r:id="rId5"/>
    <p:sldId id="258" r:id="rId6"/>
    <p:sldId id="259" r:id="rId7"/>
    <p:sldId id="260" r:id="rId8"/>
    <p:sldId id="261" r:id="rId9"/>
    <p:sldId id="263" r:id="rId10"/>
    <p:sldId id="262"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9" d="100"/>
          <a:sy n="69" d="100"/>
        </p:scale>
        <p:origin x="69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10/9/2024</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10/9/2024</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10/9/2024</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10/9/2024</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10/9/2024</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10/9/2024</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10/9/2024</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10/9/2024</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10/9/2024</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7D5506EE-1026-4F35-9ACC-BD05BE0F9B36}"/>
              </a:ext>
            </a:extLst>
          </p:cNvPr>
          <p:cNvSpPr>
            <a:spLocks noGrp="1"/>
          </p:cNvSpPr>
          <p:nvPr>
            <p:ph type="dt" sz="half" idx="10"/>
          </p:nvPr>
        </p:nvSpPr>
        <p:spPr/>
        <p:txBody>
          <a:bodyPr/>
          <a:lstStyle/>
          <a:p>
            <a:fld id="{B612A279-0833-481D-8C56-F67FD0AC6C50}" type="datetime1">
              <a:rPr lang="en-US" smtClean="0"/>
              <a:t>10/9/2024</a:t>
            </a:fld>
            <a:endParaRPr lang="en-US" dirty="0"/>
          </a:p>
        </p:txBody>
      </p:sp>
      <p:sp>
        <p:nvSpPr>
          <p:cNvPr id="8" name="Footer Placeholder 7">
            <a:extLst>
              <a:ext uri="{FF2B5EF4-FFF2-40B4-BE49-F238E27FC236}">
                <a16:creationId xmlns:a16="http://schemas.microsoft.com/office/drawing/2014/main"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1B68A5B-D9FA-424B-A4EB-30E7223836B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AF33D6B0-F070-45C4-A472-19F432BE3932}"/>
              </a:ext>
            </a:extLst>
          </p:cNvPr>
          <p:cNvSpPr>
            <a:spLocks noGrp="1"/>
          </p:cNvSpPr>
          <p:nvPr>
            <p:ph type="dt" sz="half" idx="10"/>
          </p:nvPr>
        </p:nvSpPr>
        <p:spPr/>
        <p:txBody>
          <a:bodyPr/>
          <a:lstStyle/>
          <a:p>
            <a:fld id="{6587DA83-5663-4C9C-B9AA-0B40A3DAFF81}" type="datetime1">
              <a:rPr lang="en-US" smtClean="0"/>
              <a:t>10/9/2024</a:t>
            </a:fld>
            <a:endParaRPr lang="en-US" dirty="0"/>
          </a:p>
        </p:txBody>
      </p:sp>
      <p:sp>
        <p:nvSpPr>
          <p:cNvPr id="8" name="Footer Placeholder 7">
            <a:extLst>
              <a:ext uri="{FF2B5EF4-FFF2-40B4-BE49-F238E27FC236}">
                <a16:creationId xmlns:a16="http://schemas.microsoft.com/office/drawing/2014/main"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10/9/2024</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A9286AD2-18A9-4868-A4E3-7A2097A208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FD68DA-43BA-4508-8DE2-BA9BB7B2FA5B}"/>
              </a:ext>
            </a:extLst>
          </p:cNvPr>
          <p:cNvSpPr>
            <a:spLocks noGrp="1"/>
          </p:cNvSpPr>
          <p:nvPr>
            <p:ph type="ctrTitle"/>
          </p:nvPr>
        </p:nvSpPr>
        <p:spPr>
          <a:xfrm>
            <a:off x="5289754" y="639097"/>
            <a:ext cx="6253317" cy="3686015"/>
          </a:xfrm>
        </p:spPr>
        <p:txBody>
          <a:bodyPr>
            <a:normAutofit/>
          </a:bodyPr>
          <a:lstStyle/>
          <a:p>
            <a:r>
              <a:rPr lang="en-US" sz="8000" dirty="0" err="1"/>
              <a:t>Jurnalistik</a:t>
            </a:r>
            <a:r>
              <a:rPr lang="en-US" sz="8000" dirty="0"/>
              <a:t> Radio</a:t>
            </a:r>
          </a:p>
        </p:txBody>
      </p:sp>
      <p:sp>
        <p:nvSpPr>
          <p:cNvPr id="3" name="Subtitle 2">
            <a:extLst>
              <a:ext uri="{FF2B5EF4-FFF2-40B4-BE49-F238E27FC236}">
                <a16:creationId xmlns:a16="http://schemas.microsoft.com/office/drawing/2014/main" id="{A8E9CFF2-3777-4FF4-A759-8491175B0B7C}"/>
              </a:ext>
            </a:extLst>
          </p:cNvPr>
          <p:cNvSpPr>
            <a:spLocks noGrp="1"/>
          </p:cNvSpPr>
          <p:nvPr>
            <p:ph type="subTitle" idx="1"/>
          </p:nvPr>
        </p:nvSpPr>
        <p:spPr>
          <a:xfrm>
            <a:off x="5289753" y="4672739"/>
            <a:ext cx="6269347" cy="1021498"/>
          </a:xfrm>
        </p:spPr>
        <p:txBody>
          <a:bodyPr>
            <a:normAutofit/>
          </a:bodyPr>
          <a:lstStyle/>
          <a:p>
            <a:r>
              <a:rPr lang="en-US" sz="1800" dirty="0" err="1">
                <a:effectLst/>
                <a:latin typeface="Calibri" panose="020F0502020204030204" pitchFamily="34" charset="0"/>
                <a:ea typeface="Calibri" panose="020F0502020204030204" pitchFamily="34" charset="0"/>
                <a:cs typeface="Times New Roman" panose="02020603050405020304" pitchFamily="18" charset="0"/>
              </a:rPr>
              <a:t>Berita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jurnalistik</a:t>
            </a:r>
            <a:r>
              <a:rPr lang="en-US" sz="1800" dirty="0">
                <a:effectLst/>
                <a:latin typeface="Calibri" panose="020F0502020204030204" pitchFamily="34" charset="0"/>
                <a:ea typeface="Calibri" panose="020F0502020204030204" pitchFamily="34" charset="0"/>
                <a:cs typeface="Times New Roman" panose="02020603050405020304" pitchFamily="18" charset="0"/>
              </a:rPr>
              <a:t> radio</a:t>
            </a:r>
            <a:endParaRPr lang="en-US" sz="2400" dirty="0">
              <a:solidFill>
                <a:schemeClr val="tx1">
                  <a:lumMod val="85000"/>
                  <a:lumOff val="15000"/>
                </a:schemeClr>
              </a:solidFill>
            </a:endParaRPr>
          </a:p>
        </p:txBody>
      </p:sp>
      <p:pic>
        <p:nvPicPr>
          <p:cNvPr id="5" name="Picture 4" descr="A picture containing building, sitting, bench, side&#10;&#10;Description automatically generated">
            <a:extLst>
              <a:ext uri="{FF2B5EF4-FFF2-40B4-BE49-F238E27FC236}">
                <a16:creationId xmlns:a16="http://schemas.microsoft.com/office/drawing/2014/main" id="{282CF6DD-7FE8-4063-9551-1B7BBCE92ABE}"/>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Straight Connector 23">
            <a:extLst>
              <a:ext uri="{FF2B5EF4-FFF2-40B4-BE49-F238E27FC236}">
                <a16:creationId xmlns:a16="http://schemas.microsoft.com/office/drawing/2014/main" id="{E7A7CD63-7EC3-44F3-95D0-595C4019FF2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FBDCECDC-EEE3-4128-AA5E-82A8C08796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1097280" y="758952"/>
            <a:ext cx="10058400" cy="3892168"/>
          </a:xfrm>
        </p:spPr>
        <p:txBody>
          <a:bodyPr anchor="ctr">
            <a:normAutofit/>
          </a:bodyPr>
          <a:lstStyle/>
          <a:p>
            <a:pPr lvl="0" algn="just"/>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jurnalistik</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adalah</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salah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satu</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bentuk</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jurnalisme</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menyampaikan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informasi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terkini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melalui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media radio.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Meskipun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era digital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telah</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menghadirkan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banyak</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platform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baru</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tetap</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memiliki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tempat</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khusus</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di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hati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pendengar</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Hal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karena</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menawarkan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pengalaman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mendengarkan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unik</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memungkinkan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pendengar</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untuk</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menyerap</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informasi</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sambil</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melakukan</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dirty="0" err="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aktivitas</a:t>
            </a:r>
            <a:r>
              <a:rPr lang="en-US" sz="32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 lain.</a:t>
            </a:r>
            <a:endParaRPr lang="en-US" sz="3200" i="1" dirty="0">
              <a:solidFill>
                <a:schemeClr val="bg1"/>
              </a:solidFill>
            </a:endParaRPr>
          </a:p>
        </p:txBody>
      </p:sp>
      <p:sp>
        <p:nvSpPr>
          <p:cNvPr id="49" name="Rectangle 48">
            <a:extLst>
              <a:ext uri="{FF2B5EF4-FFF2-40B4-BE49-F238E27FC236}">
                <a16:creationId xmlns:a16="http://schemas.microsoft.com/office/drawing/2014/main" id="{4260EDE0-989C-4E16-AF94-F652294D82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1100051" y="5225240"/>
            <a:ext cx="10058400" cy="1143000"/>
          </a:xfrm>
        </p:spPr>
        <p:txBody>
          <a:bodyPr>
            <a:normAutofit/>
          </a:bodyPr>
          <a:lstStyle/>
          <a:p>
            <a:endParaRPr lang="en-US" dirty="0">
              <a:solidFill>
                <a:srgbClr val="FFFFFF"/>
              </a:solidFill>
            </a:endParaRPr>
          </a:p>
        </p:txBody>
      </p:sp>
    </p:spTree>
    <p:extLst>
      <p:ext uri="{BB962C8B-B14F-4D97-AF65-F5344CB8AC3E}">
        <p14:creationId xmlns:p14="http://schemas.microsoft.com/office/powerpoint/2010/main" val="1917146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D9203-28E5-AF28-7036-EF7628D5393B}"/>
              </a:ext>
            </a:extLst>
          </p:cNvPr>
          <p:cNvSpPr>
            <a:spLocks noGrp="1"/>
          </p:cNvSpPr>
          <p:nvPr>
            <p:ph type="title"/>
          </p:nvPr>
        </p:nvSpPr>
        <p:spPr>
          <a:xfrm>
            <a:off x="1097280" y="988908"/>
            <a:ext cx="10058400" cy="748452"/>
          </a:xfrm>
        </p:spPr>
        <p:txBody>
          <a:bodyPr>
            <a:normAutofit/>
          </a:bodyPr>
          <a:lstStyle/>
          <a:p>
            <a:r>
              <a:rPr lang="en-US" sz="4400" b="1" dirty="0" err="1">
                <a:effectLst/>
                <a:latin typeface="Calibri" panose="020F0502020204030204" pitchFamily="34" charset="0"/>
                <a:ea typeface="Calibri" panose="020F0502020204030204" pitchFamily="34" charset="0"/>
                <a:cs typeface="Times New Roman" panose="02020603050405020304" pitchFamily="18" charset="0"/>
              </a:rPr>
              <a:t>Karakteristik</a:t>
            </a:r>
            <a:r>
              <a:rPr lang="en-US" sz="4400" b="1" dirty="0">
                <a:effectLst/>
                <a:latin typeface="Calibri" panose="020F0502020204030204" pitchFamily="34" charset="0"/>
                <a:ea typeface="Calibri" panose="020F0502020204030204" pitchFamily="34" charset="0"/>
                <a:cs typeface="Times New Roman" panose="02020603050405020304" pitchFamily="18" charset="0"/>
              </a:rPr>
              <a:t> Utama </a:t>
            </a:r>
            <a:r>
              <a:rPr lang="en-US" sz="4400" b="1" dirty="0" err="1">
                <a:effectLst/>
                <a:latin typeface="Calibri" panose="020F0502020204030204" pitchFamily="34" charset="0"/>
                <a:ea typeface="Calibri" panose="020F0502020204030204" pitchFamily="34" charset="0"/>
                <a:cs typeface="Times New Roman" panose="02020603050405020304" pitchFamily="18" charset="0"/>
              </a:rPr>
              <a:t>Berita</a:t>
            </a:r>
            <a:r>
              <a:rPr lang="en-US" sz="4400" b="1" dirty="0">
                <a:effectLst/>
                <a:latin typeface="Calibri" panose="020F0502020204030204" pitchFamily="34" charset="0"/>
                <a:ea typeface="Calibri" panose="020F0502020204030204" pitchFamily="34" charset="0"/>
                <a:cs typeface="Times New Roman" panose="02020603050405020304" pitchFamily="18" charset="0"/>
              </a:rPr>
              <a:t> </a:t>
            </a:r>
            <a:r>
              <a:rPr lang="en-US" sz="4400" b="1" dirty="0" err="1">
                <a:effectLst/>
                <a:latin typeface="Calibri" panose="020F0502020204030204" pitchFamily="34" charset="0"/>
                <a:ea typeface="Calibri" panose="020F0502020204030204" pitchFamily="34" charset="0"/>
                <a:cs typeface="Times New Roman" panose="02020603050405020304" pitchFamily="18" charset="0"/>
              </a:rPr>
              <a:t>Jurnalistik</a:t>
            </a:r>
            <a:r>
              <a:rPr lang="en-US" sz="4400" b="1" dirty="0">
                <a:effectLst/>
                <a:latin typeface="Calibri" panose="020F0502020204030204" pitchFamily="34" charset="0"/>
                <a:ea typeface="Calibri" panose="020F0502020204030204" pitchFamily="34" charset="0"/>
                <a:cs typeface="Times New Roman" panose="02020603050405020304" pitchFamily="18" charset="0"/>
              </a:rPr>
              <a:t> Radio</a:t>
            </a:r>
            <a:endParaRPr lang="en-US" sz="8800" dirty="0"/>
          </a:p>
        </p:txBody>
      </p:sp>
      <p:sp>
        <p:nvSpPr>
          <p:cNvPr id="3" name="Content Placeholder 2">
            <a:extLst>
              <a:ext uri="{FF2B5EF4-FFF2-40B4-BE49-F238E27FC236}">
                <a16:creationId xmlns:a16="http://schemas.microsoft.com/office/drawing/2014/main" id="{A7F02C79-03A6-5C66-BAE4-26FAD17BD59F}"/>
              </a:ext>
            </a:extLst>
          </p:cNvPr>
          <p:cNvSpPr>
            <a:spLocks noGrp="1"/>
          </p:cNvSpPr>
          <p:nvPr>
            <p:ph idx="1"/>
          </p:nvPr>
        </p:nvSpPr>
        <p:spPr>
          <a:xfrm>
            <a:off x="1097279" y="2108201"/>
            <a:ext cx="10762211" cy="3760891"/>
          </a:xfrm>
        </p:spPr>
        <p:txBody>
          <a:bodyPr>
            <a:noAutofit/>
          </a:bodyPr>
          <a:lstStyle/>
          <a:p>
            <a:pPr marL="346075" lvl="0" indent="-346075" algn="just">
              <a:lnSpc>
                <a:spcPct val="107000"/>
              </a:lnSpc>
              <a:spcBef>
                <a:spcPts val="0"/>
              </a:spcBef>
              <a:spcAft>
                <a:spcPts val="600"/>
              </a:spcAft>
              <a:buClr>
                <a:schemeClr val="tx1"/>
              </a:buClr>
              <a:buSzPts val="1000"/>
              <a:buFont typeface="Wingdings" panose="05000000000000000000" pitchFamily="2" charset="2"/>
              <a:buChar char="v"/>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Auditif</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sepenuhnya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bergantung</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pada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Reporter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harus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mampu</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menyampaikan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informasi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jelas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menarik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mudah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dipahami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hanya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46075" lvl="0" indent="-346075" algn="just">
              <a:lnSpc>
                <a:spcPct val="107000"/>
              </a:lnSpc>
              <a:spcBef>
                <a:spcPts val="0"/>
              </a:spcBef>
              <a:spcAft>
                <a:spcPts val="600"/>
              </a:spcAft>
              <a:buClr>
                <a:schemeClr val="tx1"/>
              </a:buClr>
              <a:buSzPts val="1000"/>
              <a:buFont typeface="Wingdings" panose="05000000000000000000" pitchFamily="2" charset="2"/>
              <a:buChar char="v"/>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Langsung</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memberikan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kesan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langsung</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personal. Suara reporter yang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menyampaikan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seolah-olah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sedang</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berbicara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langsung</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kepada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pendengar</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46075" lvl="0" indent="-346075" algn="just">
              <a:lnSpc>
                <a:spcPct val="107000"/>
              </a:lnSpc>
              <a:spcBef>
                <a:spcPts val="0"/>
              </a:spcBef>
              <a:spcAft>
                <a:spcPts val="600"/>
              </a:spcAft>
              <a:buClr>
                <a:schemeClr val="tx1"/>
              </a:buClr>
              <a:buSzPts val="1000"/>
              <a:buFont typeface="Wingdings" panose="05000000000000000000" pitchFamily="2" charset="2"/>
              <a:buChar char="v"/>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Singkat</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Padat</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biasanya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lebih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singkat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dibandingkan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cetak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atau</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televisi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Reporter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harus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merangkum</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informasi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penting</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dalam</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waktu</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terbatas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46075" lvl="0" indent="-346075" algn="just">
              <a:lnSpc>
                <a:spcPct val="107000"/>
              </a:lnSpc>
              <a:spcBef>
                <a:spcPts val="0"/>
              </a:spcBef>
              <a:spcAft>
                <a:spcPts val="600"/>
              </a:spcAft>
              <a:buClr>
                <a:schemeClr val="tx1"/>
              </a:buClr>
              <a:buSzPts val="1000"/>
              <a:buFont typeface="Wingdings" panose="05000000000000000000" pitchFamily="2" charset="2"/>
              <a:buChar char="v"/>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Variatif</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hanya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menyajikan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informasi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faktual</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tetapi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juga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dilengkapi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unsur-unsur</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lain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seperti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wawancara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soundbite,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efek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musik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membuat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siaran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lebih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menarik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614550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3F288-2F88-8A8B-9E8F-BBD0AE8A027B}"/>
              </a:ext>
            </a:extLst>
          </p:cNvPr>
          <p:cNvSpPr>
            <a:spLocks noGrp="1"/>
          </p:cNvSpPr>
          <p:nvPr>
            <p:ph type="title"/>
          </p:nvPr>
        </p:nvSpPr>
        <p:spPr/>
        <p:txBody>
          <a:bodyPr>
            <a:normAutofit/>
          </a:bodyPr>
          <a:lstStyle/>
          <a:p>
            <a:r>
              <a:rPr lang="en-US" sz="5400" b="1" dirty="0">
                <a:effectLst/>
                <a:latin typeface="Calibri" panose="020F0502020204030204" pitchFamily="34" charset="0"/>
                <a:ea typeface="Calibri" panose="020F0502020204030204" pitchFamily="34" charset="0"/>
                <a:cs typeface="Times New Roman" panose="02020603050405020304" pitchFamily="18" charset="0"/>
              </a:rPr>
              <a:t>Proses </a:t>
            </a:r>
            <a:r>
              <a:rPr lang="en-US" sz="5400" b="1" dirty="0" err="1">
                <a:effectLst/>
                <a:latin typeface="Calibri" panose="020F0502020204030204" pitchFamily="34" charset="0"/>
                <a:ea typeface="Calibri" panose="020F0502020204030204" pitchFamily="34" charset="0"/>
                <a:cs typeface="Times New Roman" panose="02020603050405020304" pitchFamily="18" charset="0"/>
              </a:rPr>
              <a:t>Pembuatan</a:t>
            </a:r>
            <a:r>
              <a:rPr lang="en-US" sz="5400" b="1" dirty="0">
                <a:effectLst/>
                <a:latin typeface="Calibri" panose="020F0502020204030204" pitchFamily="34" charset="0"/>
                <a:ea typeface="Calibri" panose="020F0502020204030204" pitchFamily="34" charset="0"/>
                <a:cs typeface="Times New Roman" panose="02020603050405020304" pitchFamily="18" charset="0"/>
              </a:rPr>
              <a:t> </a:t>
            </a:r>
            <a:r>
              <a:rPr lang="en-US" sz="5400" b="1" dirty="0" err="1">
                <a:effectLst/>
                <a:latin typeface="Calibri" panose="020F0502020204030204" pitchFamily="34" charset="0"/>
                <a:ea typeface="Calibri" panose="020F0502020204030204" pitchFamily="34" charset="0"/>
                <a:cs typeface="Times New Roman" panose="02020603050405020304" pitchFamily="18" charset="0"/>
              </a:rPr>
              <a:t>Berita</a:t>
            </a:r>
            <a:r>
              <a:rPr lang="en-US" sz="5400" b="1" dirty="0">
                <a:effectLst/>
                <a:latin typeface="Calibri" panose="020F0502020204030204" pitchFamily="34" charset="0"/>
                <a:ea typeface="Calibri" panose="020F0502020204030204" pitchFamily="34" charset="0"/>
                <a:cs typeface="Times New Roman" panose="02020603050405020304" pitchFamily="18" charset="0"/>
              </a:rPr>
              <a:t> Radio</a:t>
            </a:r>
            <a:endParaRPr lang="en-US" sz="11500" dirty="0"/>
          </a:p>
        </p:txBody>
      </p:sp>
      <p:sp>
        <p:nvSpPr>
          <p:cNvPr id="3" name="Content Placeholder 2">
            <a:extLst>
              <a:ext uri="{FF2B5EF4-FFF2-40B4-BE49-F238E27FC236}">
                <a16:creationId xmlns:a16="http://schemas.microsoft.com/office/drawing/2014/main" id="{9FD17E72-DB0A-896C-C1BD-B227F0FD5058}"/>
              </a:ext>
            </a:extLst>
          </p:cNvPr>
          <p:cNvSpPr>
            <a:spLocks noGrp="1"/>
          </p:cNvSpPr>
          <p:nvPr>
            <p:ph idx="1"/>
          </p:nvPr>
        </p:nvSpPr>
        <p:spPr/>
        <p:txBody>
          <a:bodyPr>
            <a:normAutofit/>
          </a:bodyPr>
          <a:lstStyle/>
          <a:p>
            <a:pPr marL="342900" lvl="0" indent="-342900" algn="just">
              <a:lnSpc>
                <a:spcPct val="107000"/>
              </a:lnSpc>
              <a:spcAft>
                <a:spcPts val="800"/>
              </a:spcAft>
              <a:buFont typeface="+mj-lt"/>
              <a:buAutoNum type="arabicPeriod"/>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Pengumpulan</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Reporter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mencari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mengumpulkan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informasi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berbagai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sumber</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seperti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wawancara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rilis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pers,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observasi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langsung</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800"/>
              </a:spcAft>
              <a:buFont typeface="+mj-lt"/>
              <a:buAutoNum type="arabicPeriod"/>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Penulisan</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Naskah</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Naskah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ditulis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bahasa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sederhana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jelas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mudah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dipahami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Struktur</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kalimat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juga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dibuat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lebih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pendek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ringkas</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42900" lvl="0" indent="-342900" algn="just">
              <a:lnSpc>
                <a:spcPct val="107000"/>
              </a:lnSpc>
              <a:spcAft>
                <a:spcPts val="800"/>
              </a:spcAft>
              <a:buFont typeface="+mj-lt"/>
              <a:buAutoNum type="arabicPeriod"/>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Produksi</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Naskah</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kemudian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diproduksi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menambahkan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elemen-elemen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seperti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musik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efek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suara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soundbite.</a:t>
            </a:r>
          </a:p>
          <a:p>
            <a:pPr marL="342900" lvl="0" indent="-342900" algn="just">
              <a:lnSpc>
                <a:spcPct val="107000"/>
              </a:lnSpc>
              <a:spcAft>
                <a:spcPts val="800"/>
              </a:spcAft>
              <a:buFont typeface="+mj-lt"/>
              <a:buAutoNum type="arabicPeriod"/>
              <a:tabLst>
                <a:tab pos="457200" algn="l"/>
              </a:tabLst>
            </a:pPr>
            <a:r>
              <a:rPr lang="en-US" sz="2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Penyampaian</a:t>
            </a:r>
            <a:r>
              <a:rPr lang="en-US" sz="2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Berita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disampaikan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oleh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penyiar</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intonasi</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tepat</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gaya</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penyampaian</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menarik</a:t>
            </a:r>
            <a:r>
              <a:rPr lang="en-US" sz="2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528002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F8544-C2E6-0367-F331-F38B8381438B}"/>
              </a:ext>
            </a:extLst>
          </p:cNvPr>
          <p:cNvSpPr>
            <a:spLocks noGrp="1"/>
          </p:cNvSpPr>
          <p:nvPr>
            <p:ph type="title"/>
          </p:nvPr>
        </p:nvSpPr>
        <p:spPr/>
        <p:txBody>
          <a:bodyPr>
            <a:normAutofit/>
          </a:bodyPr>
          <a:lstStyle/>
          <a:p>
            <a:r>
              <a:rPr lang="en-US" sz="4400" b="1" dirty="0" err="1">
                <a:effectLst/>
                <a:latin typeface="Calibri" panose="020F0502020204030204" pitchFamily="34" charset="0"/>
                <a:ea typeface="Calibri" panose="020F0502020204030204" pitchFamily="34" charset="0"/>
                <a:cs typeface="Times New Roman" panose="02020603050405020304" pitchFamily="18" charset="0"/>
              </a:rPr>
              <a:t>Tantangan</a:t>
            </a:r>
            <a:r>
              <a:rPr lang="en-US" sz="4400" b="1" dirty="0">
                <a:effectLst/>
                <a:latin typeface="Calibri" panose="020F0502020204030204" pitchFamily="34" charset="0"/>
                <a:ea typeface="Calibri" panose="020F0502020204030204" pitchFamily="34" charset="0"/>
                <a:cs typeface="Times New Roman" panose="02020603050405020304" pitchFamily="18" charset="0"/>
              </a:rPr>
              <a:t> </a:t>
            </a:r>
            <a:r>
              <a:rPr lang="en-US" sz="4400" b="1" dirty="0" err="1">
                <a:effectLst/>
                <a:latin typeface="Calibri" panose="020F0502020204030204" pitchFamily="34" charset="0"/>
                <a:ea typeface="Calibri" panose="020F0502020204030204" pitchFamily="34" charset="0"/>
                <a:cs typeface="Times New Roman" panose="02020603050405020304" pitchFamily="18" charset="0"/>
              </a:rPr>
              <a:t>Jurnalistik</a:t>
            </a:r>
            <a:r>
              <a:rPr lang="en-US" sz="4400" b="1" dirty="0">
                <a:effectLst/>
                <a:latin typeface="Calibri" panose="020F0502020204030204" pitchFamily="34" charset="0"/>
                <a:ea typeface="Calibri" panose="020F0502020204030204" pitchFamily="34" charset="0"/>
                <a:cs typeface="Times New Roman" panose="02020603050405020304" pitchFamily="18" charset="0"/>
              </a:rPr>
              <a:t> Radio di Era Digital</a:t>
            </a:r>
            <a:endParaRPr lang="en-US" sz="8800" dirty="0"/>
          </a:p>
        </p:txBody>
      </p:sp>
      <p:sp>
        <p:nvSpPr>
          <p:cNvPr id="3" name="Content Placeholder 2">
            <a:extLst>
              <a:ext uri="{FF2B5EF4-FFF2-40B4-BE49-F238E27FC236}">
                <a16:creationId xmlns:a16="http://schemas.microsoft.com/office/drawing/2014/main" id="{5D5D33E7-EB37-3CBD-246A-20942C35E320}"/>
              </a:ext>
            </a:extLst>
          </p:cNvPr>
          <p:cNvSpPr>
            <a:spLocks noGrp="1"/>
          </p:cNvSpPr>
          <p:nvPr>
            <p:ph idx="1"/>
          </p:nvPr>
        </p:nvSpPr>
        <p:spPr/>
        <p:txBody>
          <a:bodyPr>
            <a:normAutofit/>
          </a:bodyPr>
          <a:lstStyle/>
          <a:p>
            <a:pPr marL="346075" indent="-346075" algn="just">
              <a:lnSpc>
                <a:spcPct val="107000"/>
              </a:lnSpc>
              <a:spcAft>
                <a:spcPts val="800"/>
              </a:spcAft>
              <a:buClr>
                <a:schemeClr val="tx1"/>
              </a:buClr>
              <a:buSzPts val="1000"/>
              <a:buFont typeface="Wingdings" panose="05000000000000000000" pitchFamily="2" charset="2"/>
              <a:buChar char="v"/>
              <a:tabLst>
                <a:tab pos="457200" algn="l"/>
              </a:tabLst>
            </a:pPr>
            <a:r>
              <a:rPr lang="en-US" sz="24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Persaingan</a:t>
            </a:r>
            <a:r>
              <a:rPr lang="en-US" sz="2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Media Digital:</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Munculnya</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media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sosial</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platform streaming online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membuat</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persaingan</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semakin</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ketat</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346075" indent="-346075" algn="just">
              <a:lnSpc>
                <a:spcPct val="107000"/>
              </a:lnSpc>
              <a:spcAft>
                <a:spcPts val="800"/>
              </a:spcAft>
              <a:buClr>
                <a:schemeClr val="tx1"/>
              </a:buClr>
              <a:buSzPts val="1000"/>
              <a:buFont typeface="Wingdings" panose="05000000000000000000" pitchFamily="2" charset="2"/>
              <a:buChar char="v"/>
              <a:tabLst>
                <a:tab pos="457200" algn="l"/>
              </a:tabLst>
            </a:pPr>
            <a:r>
              <a:rPr lang="en-US" sz="24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Perubahan</a:t>
            </a:r>
            <a:r>
              <a:rPr lang="en-US" sz="2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Perilaku</a:t>
            </a:r>
            <a:r>
              <a:rPr lang="en-US" sz="2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Pendengar</a:t>
            </a:r>
            <a:r>
              <a:rPr lang="en-US" sz="24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Pendengar</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semakin</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menuntut</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konten</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lebih</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interaktif</a:t>
            </a:r>
            <a:r>
              <a:rPr lang="en-US" sz="24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personal.</a:t>
            </a:r>
          </a:p>
          <a:p>
            <a:pPr marL="346075" indent="-346075" algn="just">
              <a:lnSpc>
                <a:spcPct val="107000"/>
              </a:lnSpc>
              <a:spcAft>
                <a:spcPts val="800"/>
              </a:spcAft>
              <a:buClr>
                <a:schemeClr val="tx1"/>
              </a:buClr>
              <a:buSzPts val="1000"/>
              <a:buFont typeface="Wingdings" panose="05000000000000000000" pitchFamily="2" charset="2"/>
              <a:buChar char="v"/>
              <a:tabLst>
                <a:tab pos="457200" algn="l"/>
              </a:tabLst>
            </a:pPr>
            <a:r>
              <a:rPr lang="en-US" sz="2400" b="1"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Teknologi</a:t>
            </a:r>
            <a:r>
              <a:rPr lang="en-US"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Jurnalis</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radio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harus</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terus</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beradaptasi</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perkembangan</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teknologi</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baru</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untuk</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meningkatkan</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kualitas</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4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siaran</a:t>
            </a:r>
            <a:r>
              <a:rPr lang="en-US" sz="24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endParaRPr lang="en-US" sz="2400" dirty="0">
              <a:solidFill>
                <a:schemeClr val="tx1"/>
              </a:solidFill>
            </a:endParaRPr>
          </a:p>
        </p:txBody>
      </p:sp>
    </p:spTree>
    <p:extLst>
      <p:ext uri="{BB962C8B-B14F-4D97-AF65-F5344CB8AC3E}">
        <p14:creationId xmlns:p14="http://schemas.microsoft.com/office/powerpoint/2010/main" val="3919903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56B15AD-0B51-7F75-7D6B-F213CCBDE00A}"/>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6E62C2D2-6A07-A112-7F60-67261FAEC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8132D37C-304D-0827-8190-00F7B5422DF1}"/>
              </a:ext>
            </a:extLst>
          </p:cNvPr>
          <p:cNvSpPr>
            <a:spLocks noGrp="1"/>
          </p:cNvSpPr>
          <p:nvPr>
            <p:ph type="ctrTitle"/>
          </p:nvPr>
        </p:nvSpPr>
        <p:spPr>
          <a:xfrm>
            <a:off x="5289754" y="639097"/>
            <a:ext cx="6253317" cy="3686015"/>
          </a:xfrm>
        </p:spPr>
        <p:txBody>
          <a:bodyPr>
            <a:noAutofit/>
          </a:bodyPr>
          <a:lstStyle/>
          <a:p>
            <a:r>
              <a:rPr lang="en-US" sz="5400" b="1" dirty="0">
                <a:effectLst/>
                <a:latin typeface="Calibri" panose="020F0502020204030204" pitchFamily="34" charset="0"/>
                <a:ea typeface="Calibri" panose="020F0502020204030204" pitchFamily="34" charset="0"/>
                <a:cs typeface="Times New Roman" panose="02020603050405020304" pitchFamily="18" charset="0"/>
              </a:rPr>
              <a:t>Teknik </a:t>
            </a:r>
            <a:r>
              <a:rPr lang="en-US" sz="5400" b="1" dirty="0" err="1">
                <a:effectLst/>
                <a:latin typeface="Calibri" panose="020F0502020204030204" pitchFamily="34" charset="0"/>
                <a:ea typeface="Calibri" panose="020F0502020204030204" pitchFamily="34" charset="0"/>
                <a:cs typeface="Times New Roman" panose="02020603050405020304" pitchFamily="18" charset="0"/>
              </a:rPr>
              <a:t>Wawancara</a:t>
            </a:r>
            <a:r>
              <a:rPr lang="en-US" sz="5400" b="1" dirty="0">
                <a:effectLst/>
                <a:latin typeface="Calibri" panose="020F0502020204030204" pitchFamily="34" charset="0"/>
                <a:ea typeface="Calibri" panose="020F0502020204030204" pitchFamily="34" charset="0"/>
                <a:cs typeface="Times New Roman" panose="02020603050405020304" pitchFamily="18" charset="0"/>
              </a:rPr>
              <a:t> </a:t>
            </a:r>
            <a:r>
              <a:rPr lang="en-US" sz="5400" b="1" dirty="0" err="1">
                <a:effectLst/>
                <a:latin typeface="Calibri" panose="020F0502020204030204" pitchFamily="34" charset="0"/>
                <a:ea typeface="Calibri" panose="020F0502020204030204" pitchFamily="34" charset="0"/>
                <a:cs typeface="Times New Roman" panose="02020603050405020304" pitchFamily="18" charset="0"/>
              </a:rPr>
              <a:t>dalam</a:t>
            </a:r>
            <a:r>
              <a:rPr lang="en-US" sz="5400" b="1" dirty="0">
                <a:effectLst/>
                <a:latin typeface="Calibri" panose="020F0502020204030204" pitchFamily="34" charset="0"/>
                <a:ea typeface="Calibri" panose="020F0502020204030204" pitchFamily="34" charset="0"/>
                <a:cs typeface="Times New Roman" panose="02020603050405020304" pitchFamily="18" charset="0"/>
              </a:rPr>
              <a:t> </a:t>
            </a:r>
            <a:r>
              <a:rPr lang="en-US" sz="5400" b="1" dirty="0" err="1">
                <a:effectLst/>
                <a:latin typeface="Calibri" panose="020F0502020204030204" pitchFamily="34" charset="0"/>
                <a:ea typeface="Calibri" panose="020F0502020204030204" pitchFamily="34" charset="0"/>
                <a:cs typeface="Times New Roman" panose="02020603050405020304" pitchFamily="18" charset="0"/>
              </a:rPr>
              <a:t>Jurnalistik</a:t>
            </a:r>
            <a:r>
              <a:rPr lang="en-US" sz="5400" b="1" dirty="0">
                <a:effectLst/>
                <a:latin typeface="Calibri" panose="020F0502020204030204" pitchFamily="34" charset="0"/>
                <a:ea typeface="Calibri" panose="020F0502020204030204" pitchFamily="34" charset="0"/>
                <a:cs typeface="Times New Roman" panose="02020603050405020304" pitchFamily="18" charset="0"/>
              </a:rPr>
              <a:t> Radio</a:t>
            </a:r>
            <a:endParaRPr lang="en-US" sz="5400" dirty="0"/>
          </a:p>
        </p:txBody>
      </p:sp>
      <p:sp>
        <p:nvSpPr>
          <p:cNvPr id="3" name="Subtitle 2">
            <a:extLst>
              <a:ext uri="{FF2B5EF4-FFF2-40B4-BE49-F238E27FC236}">
                <a16:creationId xmlns:a16="http://schemas.microsoft.com/office/drawing/2014/main" id="{B397E2ED-8A2A-822D-7343-D9AEA49A0DF1}"/>
              </a:ext>
            </a:extLst>
          </p:cNvPr>
          <p:cNvSpPr>
            <a:spLocks noGrp="1"/>
          </p:cNvSpPr>
          <p:nvPr>
            <p:ph type="subTitle" idx="1"/>
          </p:nvPr>
        </p:nvSpPr>
        <p:spPr>
          <a:xfrm>
            <a:off x="5289753" y="4672739"/>
            <a:ext cx="6269347" cy="1021498"/>
          </a:xfrm>
        </p:spPr>
        <p:txBody>
          <a:bodyPr>
            <a:normAutofit/>
          </a:bodyPr>
          <a:lstStyle/>
          <a:p>
            <a:r>
              <a:rPr lang="en-US" sz="1800" dirty="0" err="1">
                <a:effectLst/>
                <a:latin typeface="Calibri" panose="020F0502020204030204" pitchFamily="34" charset="0"/>
                <a:ea typeface="Calibri" panose="020F0502020204030204" pitchFamily="34" charset="0"/>
                <a:cs typeface="Times New Roman" panose="02020603050405020304" pitchFamily="18" charset="0"/>
              </a:rPr>
              <a:t>Berita</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jurnalistik</a:t>
            </a:r>
            <a:r>
              <a:rPr lang="en-US" sz="1800" dirty="0">
                <a:effectLst/>
                <a:latin typeface="Calibri" panose="020F0502020204030204" pitchFamily="34" charset="0"/>
                <a:ea typeface="Calibri" panose="020F0502020204030204" pitchFamily="34" charset="0"/>
                <a:cs typeface="Times New Roman" panose="02020603050405020304" pitchFamily="18" charset="0"/>
              </a:rPr>
              <a:t> radio</a:t>
            </a:r>
            <a:endParaRPr lang="en-US" sz="2400" dirty="0">
              <a:solidFill>
                <a:schemeClr val="tx1">
                  <a:lumMod val="85000"/>
                  <a:lumOff val="15000"/>
                </a:schemeClr>
              </a:solidFill>
            </a:endParaRPr>
          </a:p>
        </p:txBody>
      </p:sp>
      <p:pic>
        <p:nvPicPr>
          <p:cNvPr id="5" name="Picture 4" descr="A picture containing building, sitting, bench, side&#10;&#10;Description automatically generated">
            <a:extLst>
              <a:ext uri="{FF2B5EF4-FFF2-40B4-BE49-F238E27FC236}">
                <a16:creationId xmlns:a16="http://schemas.microsoft.com/office/drawing/2014/main" id="{BB6E4CA3-48D6-FECB-DEE1-6EC6E9D5D8C1}"/>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1" y="1"/>
            <a:ext cx="4635315" cy="6857999"/>
          </a:xfrm>
          <a:prstGeom prst="rect">
            <a:avLst/>
          </a:prstGeom>
        </p:spPr>
      </p:pic>
      <p:cxnSp>
        <p:nvCxnSpPr>
          <p:cNvPr id="24" name="Straight Connector 23">
            <a:extLst>
              <a:ext uri="{FF2B5EF4-FFF2-40B4-BE49-F238E27FC236}">
                <a16:creationId xmlns:a16="http://schemas.microsoft.com/office/drawing/2014/main" id="{498A7364-1A8A-DDCF-A610-48297D42E2F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27754"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48758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6FD6C-732C-9576-9A33-6C3DACF113DC}"/>
              </a:ext>
            </a:extLst>
          </p:cNvPr>
          <p:cNvSpPr>
            <a:spLocks noGrp="1"/>
          </p:cNvSpPr>
          <p:nvPr>
            <p:ph type="title"/>
          </p:nvPr>
        </p:nvSpPr>
        <p:spPr>
          <a:xfrm>
            <a:off x="1097280" y="1094509"/>
            <a:ext cx="10058400" cy="642851"/>
          </a:xfrm>
        </p:spPr>
        <p:txBody>
          <a:bodyPr>
            <a:normAutofit fontScale="90000"/>
          </a:bodyPr>
          <a:lstStyle/>
          <a:p>
            <a:r>
              <a:rPr lang="en-US" sz="4400" b="1" dirty="0" err="1">
                <a:effectLst/>
                <a:latin typeface="Calibri" panose="020F0502020204030204" pitchFamily="34" charset="0"/>
                <a:ea typeface="Calibri" panose="020F0502020204030204" pitchFamily="34" charset="0"/>
                <a:cs typeface="Times New Roman" panose="02020603050405020304" pitchFamily="18" charset="0"/>
              </a:rPr>
              <a:t>Persiapan</a:t>
            </a:r>
            <a:r>
              <a:rPr lang="en-US" sz="4400" b="1" dirty="0">
                <a:effectLst/>
                <a:latin typeface="Calibri" panose="020F0502020204030204" pitchFamily="34" charset="0"/>
                <a:ea typeface="Calibri" panose="020F0502020204030204" pitchFamily="34" charset="0"/>
                <a:cs typeface="Times New Roman" panose="02020603050405020304" pitchFamily="18" charset="0"/>
              </a:rPr>
              <a:t> yang </a:t>
            </a:r>
            <a:r>
              <a:rPr lang="en-US" sz="4400" b="1" dirty="0" err="1">
                <a:effectLst/>
                <a:latin typeface="Calibri" panose="020F0502020204030204" pitchFamily="34" charset="0"/>
                <a:ea typeface="Calibri" panose="020F0502020204030204" pitchFamily="34" charset="0"/>
                <a:cs typeface="Times New Roman" panose="02020603050405020304" pitchFamily="18" charset="0"/>
              </a:rPr>
              <a:t>Matang</a:t>
            </a:r>
            <a:endParaRPr lang="en-US" sz="23900" dirty="0"/>
          </a:p>
        </p:txBody>
      </p:sp>
      <p:sp>
        <p:nvSpPr>
          <p:cNvPr id="3" name="Content Placeholder 2">
            <a:extLst>
              <a:ext uri="{FF2B5EF4-FFF2-40B4-BE49-F238E27FC236}">
                <a16:creationId xmlns:a16="http://schemas.microsoft.com/office/drawing/2014/main" id="{7809166B-C798-A3DE-C1AA-923B72AB31AC}"/>
              </a:ext>
            </a:extLst>
          </p:cNvPr>
          <p:cNvSpPr>
            <a:spLocks noGrp="1"/>
          </p:cNvSpPr>
          <p:nvPr>
            <p:ph idx="1"/>
          </p:nvPr>
        </p:nvSpPr>
        <p:spPr/>
        <p:txBody>
          <a:bodyPr>
            <a:normAutofit fontScale="92500" lnSpcReduction="10000"/>
          </a:bodyPr>
          <a:lstStyle/>
          <a:p>
            <a:pPr marL="742950" lvl="1" indent="-285750" algn="just">
              <a:lnSpc>
                <a:spcPct val="107000"/>
              </a:lnSpc>
              <a:spcAft>
                <a:spcPts val="800"/>
              </a:spcAft>
              <a:buSzPts val="1000"/>
              <a:buFont typeface="Courier New" panose="02070309020205020404" pitchFamily="49" charset="0"/>
              <a:buChar char="o"/>
              <a:tabLst>
                <a:tab pos="914400" algn="l"/>
              </a:tabLst>
            </a:pPr>
            <a:r>
              <a:rPr lang="en-US" sz="28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Riset</a:t>
            </a:r>
            <a:r>
              <a:rPr lang="en-US" sz="28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Mendalam</a:t>
            </a:r>
            <a:r>
              <a:rPr lang="en-US" sz="28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Pelajari</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topik</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diwawancarai</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secara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mendalam</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Semakin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banyak</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kamu</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tahu</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semakin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baik</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bisa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kamu</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ajukan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US" sz="28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Susun</a:t>
            </a:r>
            <a:r>
              <a:rPr lang="en-US" sz="28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28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Buat</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daftar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jelas</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spesifik</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terbuka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Hindari</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bisa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dijawab</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ya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atau</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tidak</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US" sz="28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Urutan</a:t>
            </a:r>
            <a:r>
              <a:rPr lang="en-US" sz="28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28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Atur</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dari</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umum</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ke</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spesifik</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membantu</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narasumber</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merasa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lebih</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nyaman</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28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terbuka</a:t>
            </a:r>
            <a:r>
              <a:rPr lang="en-US" sz="28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endParaRPr lang="en-US" sz="3600" dirty="0"/>
          </a:p>
        </p:txBody>
      </p:sp>
    </p:spTree>
    <p:extLst>
      <p:ext uri="{BB962C8B-B14F-4D97-AF65-F5344CB8AC3E}">
        <p14:creationId xmlns:p14="http://schemas.microsoft.com/office/powerpoint/2010/main" val="1776011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A0CBA-B8B6-972A-E9C9-4E6EEFA4DF34}"/>
              </a:ext>
            </a:extLst>
          </p:cNvPr>
          <p:cNvSpPr>
            <a:spLocks noGrp="1"/>
          </p:cNvSpPr>
          <p:nvPr>
            <p:ph type="title"/>
          </p:nvPr>
        </p:nvSpPr>
        <p:spPr/>
        <p:txBody>
          <a:bodyPr>
            <a:normAutofit/>
          </a:bodyPr>
          <a:lstStyle/>
          <a:p>
            <a:r>
              <a:rPr lang="en-US" sz="5400" b="1" dirty="0" err="1">
                <a:effectLst/>
                <a:latin typeface="Calibri" panose="020F0502020204030204" pitchFamily="34" charset="0"/>
                <a:ea typeface="Calibri" panose="020F0502020204030204" pitchFamily="34" charset="0"/>
                <a:cs typeface="Times New Roman" panose="02020603050405020304" pitchFamily="18" charset="0"/>
              </a:rPr>
              <a:t>Membangun</a:t>
            </a:r>
            <a:r>
              <a:rPr lang="en-US" sz="5400" b="1" dirty="0">
                <a:effectLst/>
                <a:latin typeface="Calibri" panose="020F0502020204030204" pitchFamily="34" charset="0"/>
                <a:ea typeface="Calibri" panose="020F0502020204030204" pitchFamily="34" charset="0"/>
                <a:cs typeface="Times New Roman" panose="02020603050405020304" pitchFamily="18" charset="0"/>
              </a:rPr>
              <a:t> Rapport</a:t>
            </a:r>
            <a:endParaRPr lang="en-US" sz="11500" dirty="0"/>
          </a:p>
        </p:txBody>
      </p:sp>
      <p:sp>
        <p:nvSpPr>
          <p:cNvPr id="3" name="Content Placeholder 2">
            <a:extLst>
              <a:ext uri="{FF2B5EF4-FFF2-40B4-BE49-F238E27FC236}">
                <a16:creationId xmlns:a16="http://schemas.microsoft.com/office/drawing/2014/main" id="{8E943C76-2A60-5896-5C8C-66BAEC700BAB}"/>
              </a:ext>
            </a:extLst>
          </p:cNvPr>
          <p:cNvSpPr>
            <a:spLocks noGrp="1"/>
          </p:cNvSpPr>
          <p:nvPr>
            <p:ph idx="1"/>
          </p:nvPr>
        </p:nvSpPr>
        <p:spPr/>
        <p:txBody>
          <a:bodyPr>
            <a:normAutofit fontScale="92500"/>
          </a:bodyPr>
          <a:lstStyle/>
          <a:p>
            <a:pPr marL="742950" lvl="1" indent="-285750" algn="just">
              <a:lnSpc>
                <a:spcPct val="107000"/>
              </a:lnSpc>
              <a:spcAft>
                <a:spcPts val="800"/>
              </a:spcAft>
              <a:buSzPts val="1000"/>
              <a:buFont typeface="Courier New" panose="02070309020205020404" pitchFamily="49" charset="0"/>
              <a:buChar char="o"/>
              <a:tabLst>
                <a:tab pos="914400" algn="l"/>
              </a:tabLst>
            </a:pP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Sapa </a:t>
            </a:r>
            <a:r>
              <a:rPr lang="en-US" sz="3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Ramah:</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Mulai</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wawancara</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sapaan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hangat</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perkenalkan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diri</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US" sz="3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Buat</a:t>
            </a: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Narasumber</a:t>
            </a: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Nyaman</a:t>
            </a: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Ciptakan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suasana</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santai</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dan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kondusif</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agar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narasumber</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merasa</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nyaman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berbicara</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a:p>
            <a:pPr marL="742950" lvl="1" indent="-285750" algn="just">
              <a:lnSpc>
                <a:spcPct val="107000"/>
              </a:lnSpc>
              <a:spcAft>
                <a:spcPts val="800"/>
              </a:spcAft>
              <a:buSzPts val="1000"/>
              <a:buFont typeface="Courier New" panose="02070309020205020404" pitchFamily="49" charset="0"/>
              <a:buChar char="o"/>
              <a:tabLst>
                <a:tab pos="914400" algn="l"/>
              </a:tabLst>
            </a:pPr>
            <a:r>
              <a:rPr lang="en-US" sz="3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Aktif</a:t>
            </a: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b="1"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Mendengarkan</a:t>
            </a:r>
            <a:r>
              <a:rPr lang="en-US" sz="3200" b="1"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Dengarkan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jawaban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narasumber</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dengan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seksama</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Ini</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membantumu</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mengajukan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pertanyaan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lanjutan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yang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lebih</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 </a:t>
            </a:r>
            <a:r>
              <a:rPr lang="en-US" sz="3200" kern="100" dirty="0" err="1">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relevan</a:t>
            </a:r>
            <a:r>
              <a:rPr lang="en-US" sz="3200" kern="1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429705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A62FA-322C-E653-CDB2-3483E92E9C27}"/>
              </a:ext>
            </a:extLst>
          </p:cNvPr>
          <p:cNvSpPr>
            <a:spLocks noGrp="1"/>
          </p:cNvSpPr>
          <p:nvPr>
            <p:ph type="title"/>
          </p:nvPr>
        </p:nvSpPr>
        <p:spPr>
          <a:xfrm>
            <a:off x="1066800" y="1978243"/>
            <a:ext cx="10058400" cy="1450757"/>
          </a:xfrm>
        </p:spPr>
        <p:txBody>
          <a:bodyPr>
            <a:noAutofit/>
          </a:bodyPr>
          <a:lstStyle/>
          <a:p>
            <a:r>
              <a:rPr lang="id-ID" sz="3200" dirty="0"/>
              <a:t>Menurut Willis, rapport adalah </a:t>
            </a:r>
            <a:r>
              <a:rPr lang="id-ID" sz="3200" b="1" dirty="0"/>
              <a:t>hubungan yang ditandai dengan keharmonisan, kecocokan, dan saling tarik-menarik</a:t>
            </a:r>
            <a:endParaRPr lang="en-US" sz="3200" dirty="0"/>
          </a:p>
        </p:txBody>
      </p:sp>
    </p:spTree>
    <p:extLst>
      <p:ext uri="{BB962C8B-B14F-4D97-AF65-F5344CB8AC3E}">
        <p14:creationId xmlns:p14="http://schemas.microsoft.com/office/powerpoint/2010/main" val="1097335987"/>
      </p:ext>
    </p:extLst>
  </p:cSld>
  <p:clrMapOvr>
    <a:masterClrMapping/>
  </p:clrMapOvr>
</p:sld>
</file>

<file path=ppt/theme/theme1.xml><?xml version="1.0" encoding="utf-8"?>
<a:theme xmlns:a="http://schemas.openxmlformats.org/drawingml/2006/main" name="Custom">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TWO.pptx" id="{80AA9D2D-EE59-4148-A11E-A51EEE828B28}" vid="{AEAFD717-D3C8-4034-8F7E-D5220B0CCEB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4F4D41-822D-40F2-A7AC-E4E6CB36CA7A}">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19DAD249-BF80-48EF-9AFB-36A11BCDC2CE}">
  <ds:schemaRefs>
    <ds:schemaRef ds:uri="http://schemas.microsoft.com/sharepoint/v3/contenttype/forms"/>
  </ds:schemaRefs>
</ds:datastoreItem>
</file>

<file path=customXml/itemProps3.xml><?xml version="1.0" encoding="utf-8"?>
<ds:datastoreItem xmlns:ds="http://schemas.openxmlformats.org/officeDocument/2006/customXml" ds:itemID="{C5A59D56-2157-4202-9D02-F44E447A2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{1E10501D-1C11-4C6A-892A-D0FBC5D11EB6}tf56160789_win32</Template>
  <TotalTime>39</TotalTime>
  <Words>461</Words>
  <Application>Microsoft Office PowerPoint</Application>
  <PresentationFormat>Widescreen</PresentationFormat>
  <Paragraphs>28</Paragraphs>
  <Slides>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Bookman Old Style</vt:lpstr>
      <vt:lpstr>Calibri</vt:lpstr>
      <vt:lpstr>Courier New</vt:lpstr>
      <vt:lpstr>Franklin Gothic Book</vt:lpstr>
      <vt:lpstr>Wingdings</vt:lpstr>
      <vt:lpstr>Custom</vt:lpstr>
      <vt:lpstr>Jurnalistik Radio</vt:lpstr>
      <vt:lpstr>Berita jurnalistik radio adalah salah satu bentuk jurnalisme yang menyampaikan informasi terkini melalui media radio. Meskipun era digital telah menghadirkan banyak platform baru, radio tetap memiliki tempat khusus di hati pendengar. Hal ini karena radio menawarkan pengalaman mendengarkan yang unik, memungkinkan pendengar untuk menyerap informasi sambil melakukan aktivitas lain.</vt:lpstr>
      <vt:lpstr>Karakteristik Utama Berita Jurnalistik Radio</vt:lpstr>
      <vt:lpstr>Proses Pembuatan Berita Radio</vt:lpstr>
      <vt:lpstr>Tantangan Jurnalistik Radio di Era Digital</vt:lpstr>
      <vt:lpstr>Teknik Wawancara dalam Jurnalistik Radio</vt:lpstr>
      <vt:lpstr>Persiapan yang Matang</vt:lpstr>
      <vt:lpstr>Membangun Rapport</vt:lpstr>
      <vt:lpstr>Menurut Willis, rapport adalah hubungan yang ditandai dengan keharmonisan, kecocokan, dan saling tarik-menarik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Arthur</dc:creator>
  <cp:lastModifiedBy>Arthur</cp:lastModifiedBy>
  <cp:revision>1</cp:revision>
  <dcterms:created xsi:type="dcterms:W3CDTF">2024-10-09T00:34:13Z</dcterms:created>
  <dcterms:modified xsi:type="dcterms:W3CDTF">2024-10-09T01:13:54Z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