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Arimo Italics" charset="1" panose="020B0604020202090204"/>
      <p:regular r:id="rId26"/>
    </p:embeddedFont>
    <p:embeddedFont>
      <p:font typeface="League Spartan" charset="1" panose="00000800000000000000"/>
      <p:regular r:id="rId27"/>
    </p:embeddedFont>
    <p:embeddedFont>
      <p:font typeface="Arimo" charset="1" panose="020B0604020202020204"/>
      <p:regular r:id="rId28"/>
    </p:embeddedFont>
    <p:embeddedFont>
      <p:font typeface="Arimo Bold" charset="1" panose="020B0704020202020204"/>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png" Type="http://schemas.openxmlformats.org/officeDocument/2006/relationships/image"/><Relationship Id="rId11" Target="../media/image2.svg" Type="http://schemas.openxmlformats.org/officeDocument/2006/relationships/image"/><Relationship Id="rId12" Target="../media/image3.png" Type="http://schemas.openxmlformats.org/officeDocument/2006/relationships/image"/><Relationship Id="rId13" Target="../media/image4.sv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5384828"/>
            <a:ext cx="9144000" cy="874624"/>
          </a:xfrm>
          <a:prstGeom prst="rect">
            <a:avLst/>
          </a:prstGeom>
        </p:spPr>
        <p:txBody>
          <a:bodyPr anchor="t" rtlCol="false" tIns="0" lIns="0" bIns="0" rIns="0">
            <a:spAutoFit/>
          </a:bodyPr>
          <a:lstStyle/>
          <a:p>
            <a:pPr algn="l">
              <a:lnSpc>
                <a:spcPts val="6917"/>
              </a:lnSpc>
              <a:spcBef>
                <a:spcPct val="0"/>
              </a:spcBef>
            </a:pPr>
            <a:r>
              <a:rPr lang="en-US" sz="4940" i="true">
                <a:solidFill>
                  <a:srgbClr val="F26B6D"/>
                </a:solidFill>
                <a:latin typeface="Arimo Italics"/>
                <a:ea typeface="Arimo Italics"/>
                <a:cs typeface="Arimo Italics"/>
                <a:sym typeface="Arimo Italics"/>
              </a:rPr>
              <a:t>Muhammad Turmudzi</a:t>
            </a:r>
          </a:p>
        </p:txBody>
      </p:sp>
      <p:sp>
        <p:nvSpPr>
          <p:cNvPr name="TextBox 7" id="7"/>
          <p:cNvSpPr txBox="true"/>
          <p:nvPr/>
        </p:nvSpPr>
        <p:spPr>
          <a:xfrm rot="0">
            <a:off x="1028700" y="2564395"/>
            <a:ext cx="14458977" cy="2115904"/>
          </a:xfrm>
          <a:prstGeom prst="rect">
            <a:avLst/>
          </a:prstGeom>
        </p:spPr>
        <p:txBody>
          <a:bodyPr anchor="t" rtlCol="false" tIns="0" lIns="0" bIns="0" rIns="0">
            <a:spAutoFit/>
          </a:bodyPr>
          <a:lstStyle/>
          <a:p>
            <a:pPr algn="l">
              <a:lnSpc>
                <a:spcPts val="17250"/>
              </a:lnSpc>
              <a:spcBef>
                <a:spcPct val="0"/>
              </a:spcBef>
            </a:pPr>
            <a:r>
              <a:rPr lang="en-US" sz="12321">
                <a:solidFill>
                  <a:srgbClr val="F26B6D"/>
                </a:solidFill>
                <a:latin typeface="League Spartan"/>
                <a:ea typeface="League Spartan"/>
                <a:cs typeface="League Spartan"/>
                <a:sym typeface="League Spartan"/>
              </a:rPr>
              <a:t>Jurnalistik</a:t>
            </a:r>
          </a:p>
        </p:txBody>
      </p:sp>
      <p:sp>
        <p:nvSpPr>
          <p:cNvPr name="Freeform 8" id="8"/>
          <p:cNvSpPr/>
          <p:nvPr/>
        </p:nvSpPr>
        <p:spPr>
          <a:xfrm flipH="false" flipV="false" rot="0">
            <a:off x="11578442" y="3259106"/>
            <a:ext cx="6709558" cy="7027894"/>
          </a:xfrm>
          <a:custGeom>
            <a:avLst/>
            <a:gdLst/>
            <a:ahLst/>
            <a:cxnLst/>
            <a:rect r="r" b="b" t="t" l="l"/>
            <a:pathLst>
              <a:path h="7027894" w="6709558">
                <a:moveTo>
                  <a:pt x="0" y="0"/>
                </a:moveTo>
                <a:lnTo>
                  <a:pt x="6709558" y="0"/>
                </a:lnTo>
                <a:lnTo>
                  <a:pt x="6709558" y="7027894"/>
                </a:lnTo>
                <a:lnTo>
                  <a:pt x="0" y="70278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8"/>
            <a:stretch>
              <a:fillRect l="0" t="0" r="0" b="0"/>
            </a:stretch>
          </a:blipFill>
        </p:spPr>
      </p:sp>
      <p:sp>
        <p:nvSpPr>
          <p:cNvPr name="Freeform 10" id="10"/>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9"/>
            <a:stretch>
              <a:fillRect l="0" t="0" r="0" b="0"/>
            </a:stretch>
          </a:blipFill>
        </p:spPr>
      </p:sp>
      <p:sp>
        <p:nvSpPr>
          <p:cNvPr name="Freeform 11" id="11"/>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10"/>
            <a:stretch>
              <a:fillRect l="0" t="0" r="0" b="0"/>
            </a:stretch>
          </a:blipFill>
        </p:spPr>
      </p:sp>
      <p:sp>
        <p:nvSpPr>
          <p:cNvPr name="Freeform 12" id="12"/>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11"/>
            <a:stretch>
              <a:fillRect l="0" t="0" r="0" b="0"/>
            </a:stretch>
          </a:blipFill>
        </p:spPr>
      </p:sp>
      <p:sp>
        <p:nvSpPr>
          <p:cNvPr name="TextBox 13" id="13"/>
          <p:cNvSpPr txBox="true"/>
          <p:nvPr/>
        </p:nvSpPr>
        <p:spPr>
          <a:xfrm rot="0">
            <a:off x="1028700" y="4167440"/>
            <a:ext cx="8935339" cy="1169724"/>
          </a:xfrm>
          <a:prstGeom prst="rect">
            <a:avLst/>
          </a:prstGeom>
        </p:spPr>
        <p:txBody>
          <a:bodyPr anchor="t" rtlCol="false" tIns="0" lIns="0" bIns="0" rIns="0">
            <a:spAutoFit/>
          </a:bodyPr>
          <a:lstStyle/>
          <a:p>
            <a:pPr algn="l">
              <a:lnSpc>
                <a:spcPts val="9552"/>
              </a:lnSpc>
              <a:spcBef>
                <a:spcPct val="0"/>
              </a:spcBef>
            </a:pPr>
            <a:r>
              <a:rPr lang="en-US" sz="6822">
                <a:solidFill>
                  <a:srgbClr val="F26B6D"/>
                </a:solidFill>
                <a:latin typeface="League Spartan"/>
                <a:ea typeface="League Spartan"/>
                <a:cs typeface="League Spartan"/>
                <a:sym typeface="League Spartan"/>
              </a:rPr>
              <a:t>Pertemuan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3937174" y="5729748"/>
            <a:ext cx="4350826" cy="4557252"/>
          </a:xfrm>
          <a:custGeom>
            <a:avLst/>
            <a:gdLst/>
            <a:ahLst/>
            <a:cxnLst/>
            <a:rect r="r" b="b" t="t" l="l"/>
            <a:pathLst>
              <a:path h="4557252" w="4350826">
                <a:moveTo>
                  <a:pt x="0" y="0"/>
                </a:moveTo>
                <a:lnTo>
                  <a:pt x="4350826" y="0"/>
                </a:lnTo>
                <a:lnTo>
                  <a:pt x="4350826" y="4557252"/>
                </a:lnTo>
                <a:lnTo>
                  <a:pt x="0" y="4557252"/>
                </a:lnTo>
                <a:lnTo>
                  <a:pt x="0" y="0"/>
                </a:lnTo>
                <a:close/>
              </a:path>
            </a:pathLst>
          </a:custGeom>
          <a:blipFill>
            <a:blip r:embed="rId6">
              <a:alphaModFix amt="41000"/>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031715" y="3530950"/>
            <a:ext cx="16541750" cy="4678274"/>
          </a:xfrm>
          <a:prstGeom prst="rect">
            <a:avLst/>
          </a:prstGeom>
        </p:spPr>
        <p:txBody>
          <a:bodyPr anchor="t" rtlCol="false" tIns="0" lIns="0" bIns="0" rIns="0">
            <a:spAutoFit/>
          </a:bodyPr>
          <a:lstStyle/>
          <a:p>
            <a:pPr algn="l">
              <a:lnSpc>
                <a:spcPts val="6217"/>
              </a:lnSpc>
            </a:pPr>
            <a:r>
              <a:rPr lang="en-US" sz="4440" i="true">
                <a:solidFill>
                  <a:srgbClr val="000000"/>
                </a:solidFill>
                <a:latin typeface="Arimo Italics"/>
                <a:ea typeface="Arimo Italics"/>
                <a:cs typeface="Arimo Italics"/>
                <a:sym typeface="Arimo Italics"/>
              </a:rPr>
              <a:t> Mahasiswa mampu menghasilkan tulisan jurnalistik yang efektif. </a:t>
            </a:r>
          </a:p>
          <a:p>
            <a:pPr algn="l">
              <a:lnSpc>
                <a:spcPts val="6217"/>
              </a:lnSpc>
            </a:pPr>
          </a:p>
          <a:p>
            <a:pPr algn="l">
              <a:lnSpc>
                <a:spcPts val="6217"/>
              </a:lnSpc>
            </a:pPr>
            <a:r>
              <a:rPr lang="en-US" sz="4440" i="true">
                <a:solidFill>
                  <a:srgbClr val="000000"/>
                </a:solidFill>
                <a:latin typeface="Arimo Italics"/>
                <a:ea typeface="Arimo Italics"/>
                <a:cs typeface="Arimo Italics"/>
                <a:sym typeface="Arimo Italics"/>
              </a:rPr>
              <a:t>Indikator :</a:t>
            </a:r>
          </a:p>
          <a:p>
            <a:pPr algn="l" marL="958808" indent="-479404" lvl="1">
              <a:lnSpc>
                <a:spcPts val="6217"/>
              </a:lnSpc>
              <a:buFont typeface="Arial"/>
              <a:buChar char="•"/>
            </a:pPr>
            <a:r>
              <a:rPr lang="en-US" sz="4440" i="true">
                <a:solidFill>
                  <a:srgbClr val="000000"/>
                </a:solidFill>
                <a:latin typeface="Arimo Italics"/>
                <a:ea typeface="Arimo Italics"/>
                <a:cs typeface="Arimo Italics"/>
                <a:sym typeface="Arimo Italics"/>
              </a:rPr>
              <a:t>Ketepatan menentukan berita pembuka, tengah, dan penutup.</a:t>
            </a:r>
          </a:p>
          <a:p>
            <a:pPr algn="l" marL="958808" indent="-479404" lvl="1">
              <a:lnSpc>
                <a:spcPts val="6217"/>
              </a:lnSpc>
              <a:spcBef>
                <a:spcPct val="0"/>
              </a:spcBef>
              <a:buFont typeface="Arial"/>
              <a:buChar char="•"/>
            </a:pPr>
            <a:r>
              <a:rPr lang="en-US" sz="4440" i="true">
                <a:solidFill>
                  <a:srgbClr val="000000"/>
                </a:solidFill>
                <a:latin typeface="Arimo Italics"/>
                <a:ea typeface="Arimo Italics"/>
                <a:cs typeface="Arimo Italics"/>
                <a:sym typeface="Arimo Italics"/>
              </a:rPr>
              <a:t>Ketepatan menggunakan kosa kata dan tanda baca dalam menulis berita.</a:t>
            </a:r>
          </a:p>
        </p:txBody>
      </p:sp>
      <p:sp>
        <p:nvSpPr>
          <p:cNvPr name="TextBox 8" id="8"/>
          <p:cNvSpPr txBox="true"/>
          <p:nvPr/>
        </p:nvSpPr>
        <p:spPr>
          <a:xfrm rot="0">
            <a:off x="1028700" y="1405520"/>
            <a:ext cx="14458977" cy="2115904"/>
          </a:xfrm>
          <a:prstGeom prst="rect">
            <a:avLst/>
          </a:prstGeom>
        </p:spPr>
        <p:txBody>
          <a:bodyPr anchor="t" rtlCol="false" tIns="0" lIns="0" bIns="0" rIns="0">
            <a:spAutoFit/>
          </a:bodyPr>
          <a:lstStyle/>
          <a:p>
            <a:pPr algn="l">
              <a:lnSpc>
                <a:spcPts val="17250"/>
              </a:lnSpc>
              <a:spcBef>
                <a:spcPct val="0"/>
              </a:spcBef>
            </a:pPr>
            <a:r>
              <a:rPr lang="en-US" sz="12321">
                <a:solidFill>
                  <a:srgbClr val="F26B6D"/>
                </a:solidFill>
                <a:latin typeface="League Spartan"/>
                <a:ea typeface="League Spartan"/>
                <a:cs typeface="League Spartan"/>
                <a:sym typeface="League Spartan"/>
              </a:rPr>
              <a:t>Sub CPMK 2</a:t>
            </a:r>
          </a:p>
        </p:txBody>
      </p:sp>
      <p:sp>
        <p:nvSpPr>
          <p:cNvPr name="Freeform 9" id="9"/>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8"/>
            <a:stretch>
              <a:fillRect l="0" t="0" r="0" b="0"/>
            </a:stretch>
          </a:blipFill>
        </p:spPr>
      </p:sp>
      <p:sp>
        <p:nvSpPr>
          <p:cNvPr name="Freeform 10" id="10"/>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9"/>
            <a:stretch>
              <a:fillRect l="0" t="0" r="0" b="0"/>
            </a:stretch>
          </a:blipFill>
        </p:spPr>
      </p:sp>
      <p:sp>
        <p:nvSpPr>
          <p:cNvPr name="Freeform 11" id="11"/>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10"/>
            <a:stretch>
              <a:fillRect l="0" t="0" r="0" b="0"/>
            </a:stretch>
          </a:blipFill>
        </p:spPr>
      </p:sp>
      <p:sp>
        <p:nvSpPr>
          <p:cNvPr name="Freeform 12" id="12"/>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11"/>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7424111" y="4061915"/>
            <a:ext cx="10461386" cy="3658345"/>
          </a:xfrm>
          <a:prstGeom prst="rect">
            <a:avLst/>
          </a:prstGeom>
        </p:spPr>
        <p:txBody>
          <a:bodyPr anchor="t" rtlCol="false" tIns="0" lIns="0" bIns="0" rIns="0">
            <a:spAutoFit/>
          </a:bodyPr>
          <a:lstStyle/>
          <a:p>
            <a:pPr algn="just">
              <a:lnSpc>
                <a:spcPts val="3633"/>
              </a:lnSpc>
            </a:pPr>
            <a:r>
              <a:rPr lang="en-US" sz="2595">
                <a:solidFill>
                  <a:srgbClr val="866255"/>
                </a:solidFill>
                <a:latin typeface="Arimo"/>
                <a:ea typeface="Arimo"/>
                <a:cs typeface="Arimo"/>
                <a:sym typeface="Arimo"/>
              </a:rPr>
              <a:t>Bahasa jurnalistik berbeda dengan bahasa sastra atau bahasa ilmiah. Tujuannya bukan untuk keindahan atau kerumitan, melainkan untuk efektivitas penyampaian informasi. Berikut adalah ciri-ciri utamanya :</a:t>
            </a:r>
          </a:p>
          <a:p>
            <a:pPr algn="just">
              <a:lnSpc>
                <a:spcPts val="3633"/>
              </a:lnSpc>
            </a:pPr>
            <a:r>
              <a:rPr lang="en-US" sz="2595">
                <a:solidFill>
                  <a:srgbClr val="866255"/>
                </a:solidFill>
                <a:latin typeface="Arimo"/>
                <a:ea typeface="Arimo"/>
                <a:cs typeface="Arimo"/>
                <a:sym typeface="Arimo"/>
              </a:rPr>
              <a:t>1. Sederhana dan Jernih</a:t>
            </a:r>
          </a:p>
          <a:p>
            <a:pPr algn="just">
              <a:lnSpc>
                <a:spcPts val="3633"/>
              </a:lnSpc>
            </a:pPr>
            <a:r>
              <a:rPr lang="en-US" sz="2595">
                <a:solidFill>
                  <a:srgbClr val="866255"/>
                </a:solidFill>
                <a:latin typeface="Arimo"/>
                <a:ea typeface="Arimo"/>
                <a:cs typeface="Arimo"/>
                <a:sym typeface="Arimo"/>
              </a:rPr>
              <a:t>2. Singkat dan Padat</a:t>
            </a:r>
          </a:p>
          <a:p>
            <a:pPr algn="just">
              <a:lnSpc>
                <a:spcPts val="3633"/>
              </a:lnSpc>
            </a:pPr>
            <a:r>
              <a:rPr lang="en-US" sz="2595">
                <a:solidFill>
                  <a:srgbClr val="866255"/>
                </a:solidFill>
                <a:latin typeface="Arimo"/>
                <a:ea typeface="Arimo"/>
                <a:cs typeface="Arimo"/>
                <a:sym typeface="Arimo"/>
              </a:rPr>
              <a:t>3. Lugas dan Langsung</a:t>
            </a:r>
          </a:p>
          <a:p>
            <a:pPr algn="just">
              <a:lnSpc>
                <a:spcPts val="3633"/>
              </a:lnSpc>
            </a:pPr>
            <a:r>
              <a:rPr lang="en-US" sz="2595">
                <a:solidFill>
                  <a:srgbClr val="866255"/>
                </a:solidFill>
                <a:latin typeface="Arimo"/>
                <a:ea typeface="Arimo"/>
                <a:cs typeface="Arimo"/>
                <a:sym typeface="Arimo"/>
              </a:rPr>
              <a:t>4. Objektif</a:t>
            </a:r>
          </a:p>
          <a:p>
            <a:pPr algn="just">
              <a:lnSpc>
                <a:spcPts val="3633"/>
              </a:lnSpc>
              <a:spcBef>
                <a:spcPct val="0"/>
              </a:spcBef>
            </a:pPr>
            <a:r>
              <a:rPr lang="en-US" sz="2595">
                <a:solidFill>
                  <a:srgbClr val="866255"/>
                </a:solidFill>
                <a:latin typeface="Arimo"/>
                <a:ea typeface="Arimo"/>
                <a:cs typeface="Arimo"/>
                <a:sym typeface="Arimo"/>
              </a:rPr>
              <a:t>5. Mengutamakan Kalimat Aktif</a:t>
            </a:r>
          </a:p>
        </p:txBody>
      </p:sp>
      <p:sp>
        <p:nvSpPr>
          <p:cNvPr name="Freeform 6" id="6"/>
          <p:cNvSpPr/>
          <p:nvPr/>
        </p:nvSpPr>
        <p:spPr>
          <a:xfrm flipH="false" flipV="false" rot="0">
            <a:off x="315722" y="2295369"/>
            <a:ext cx="5078320" cy="5129616"/>
          </a:xfrm>
          <a:custGeom>
            <a:avLst/>
            <a:gdLst/>
            <a:ahLst/>
            <a:cxnLst/>
            <a:rect r="r" b="b" t="t" l="l"/>
            <a:pathLst>
              <a:path h="5129616" w="5078320">
                <a:moveTo>
                  <a:pt x="0" y="0"/>
                </a:moveTo>
                <a:lnTo>
                  <a:pt x="5078319" y="0"/>
                </a:lnTo>
                <a:lnTo>
                  <a:pt x="5078319" y="5129616"/>
                </a:lnTo>
                <a:lnTo>
                  <a:pt x="0" y="51296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424111" y="1583369"/>
            <a:ext cx="9572386" cy="2362094"/>
          </a:xfrm>
          <a:prstGeom prst="rect">
            <a:avLst/>
          </a:prstGeom>
        </p:spPr>
        <p:txBody>
          <a:bodyPr anchor="t" rtlCol="false" tIns="0" lIns="0" bIns="0" rIns="0">
            <a:spAutoFit/>
          </a:bodyPr>
          <a:lstStyle/>
          <a:p>
            <a:pPr algn="l">
              <a:lnSpc>
                <a:spcPts val="9455"/>
              </a:lnSpc>
              <a:spcBef>
                <a:spcPct val="0"/>
              </a:spcBef>
            </a:pPr>
            <a:r>
              <a:rPr lang="en-US" sz="6754">
                <a:solidFill>
                  <a:srgbClr val="F58D05"/>
                </a:solidFill>
                <a:latin typeface="League Spartan"/>
                <a:ea typeface="League Spartan"/>
                <a:cs typeface="League Spartan"/>
                <a:sym typeface="League Spartan"/>
              </a:rPr>
              <a:t>Karakteristik Bahasa Jurnalistik</a:t>
            </a:r>
          </a:p>
        </p:txBody>
      </p:sp>
      <p:sp>
        <p:nvSpPr>
          <p:cNvPr name="Freeform 8" id="8"/>
          <p:cNvSpPr/>
          <p:nvPr/>
        </p:nvSpPr>
        <p:spPr>
          <a:xfrm flipH="false" flipV="false" rot="0">
            <a:off x="13937174" y="5729748"/>
            <a:ext cx="4350826" cy="4557252"/>
          </a:xfrm>
          <a:custGeom>
            <a:avLst/>
            <a:gdLst/>
            <a:ahLst/>
            <a:cxnLst/>
            <a:rect r="r" b="b" t="t" l="l"/>
            <a:pathLst>
              <a:path h="4557252" w="4350826">
                <a:moveTo>
                  <a:pt x="0" y="0"/>
                </a:moveTo>
                <a:lnTo>
                  <a:pt x="4350826" y="0"/>
                </a:lnTo>
                <a:lnTo>
                  <a:pt x="4350826" y="4557252"/>
                </a:lnTo>
                <a:lnTo>
                  <a:pt x="0" y="4557252"/>
                </a:lnTo>
                <a:lnTo>
                  <a:pt x="0" y="0"/>
                </a:lnTo>
                <a:close/>
              </a:path>
            </a:pathLst>
          </a:custGeom>
          <a:blipFill>
            <a:blip r:embed="rId4">
              <a:alphaModFix amt="41000"/>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6"/>
            <a:stretch>
              <a:fillRect l="0" t="0" r="0" b="0"/>
            </a:stretch>
          </a:blipFill>
        </p:spPr>
      </p:sp>
      <p:sp>
        <p:nvSpPr>
          <p:cNvPr name="Freeform 10" id="10"/>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7"/>
            <a:stretch>
              <a:fillRect l="0" t="0" r="0" b="0"/>
            </a:stretch>
          </a:blipFill>
        </p:spPr>
      </p:sp>
      <p:sp>
        <p:nvSpPr>
          <p:cNvPr name="Freeform 11" id="11"/>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8"/>
            <a:stretch>
              <a:fillRect l="0" t="0" r="0" b="0"/>
            </a:stretch>
          </a:blipFill>
        </p:spPr>
      </p:sp>
      <p:sp>
        <p:nvSpPr>
          <p:cNvPr name="Freeform 12" id="12"/>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9"/>
            <a:stretch>
              <a:fillRect l="0" t="0" r="0" b="0"/>
            </a:stretch>
          </a:blipFill>
        </p:spPr>
      </p:sp>
      <p:sp>
        <p:nvSpPr>
          <p:cNvPr name="Freeform 13" id="13"/>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5" id="15"/>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964476" y="2935813"/>
            <a:ext cx="11921021" cy="680096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Bahasa jurnalistik harus dapat dipahami oleh audiens yang beragam, dari berbagai latar belakang pendidikan dan sosial. Oleh karena itu, pemilihan kata harus memprioritaskan kesederhanaan dan kejelasan makna. Jurnalis menghindari penggunaan istilah teknis, singkatan yang tidak umum, atau kosa kata asing jika ada padanannya dalam Bahasa Indonesia, tujuannya agar pesan dapat diterima secara cepat dan tepat tanpa membuat pembaca mengernyitkan dahi.</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Buruk:</a:t>
            </a:r>
            <a:r>
              <a:rPr lang="en-US" sz="2995">
                <a:solidFill>
                  <a:srgbClr val="866255"/>
                </a:solidFill>
                <a:latin typeface="Arimo"/>
                <a:ea typeface="Arimo"/>
                <a:cs typeface="Arimo"/>
                <a:sym typeface="Arimo"/>
              </a:rPr>
              <a:t> "Pemerintah akan melakukan assessment terhadap infrastruktur yang mengalami deteriorasi akibat bencana hidrometeorologi."</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Baik: </a:t>
            </a:r>
            <a:r>
              <a:rPr lang="en-US" sz="2995">
                <a:solidFill>
                  <a:srgbClr val="866255"/>
                </a:solidFill>
                <a:latin typeface="Arimo"/>
                <a:ea typeface="Arimo"/>
                <a:cs typeface="Arimo"/>
                <a:sym typeface="Arimo"/>
              </a:rPr>
              <a:t>"Pemerintah akan memeriksa kerusakan bangunan akibat bencana banjir dan longsor."</a:t>
            </a:r>
          </a:p>
          <a:p>
            <a:pPr algn="just">
              <a:lnSpc>
                <a:spcPts val="4193"/>
              </a:lnSpc>
              <a:spcBef>
                <a:spcPct val="0"/>
              </a:spcBef>
            </a:pPr>
          </a:p>
        </p:txBody>
      </p:sp>
      <p:sp>
        <p:nvSpPr>
          <p:cNvPr name="Freeform 6" id="6"/>
          <p:cNvSpPr/>
          <p:nvPr/>
        </p:nvSpPr>
        <p:spPr>
          <a:xfrm flipH="false" flipV="false" rot="0">
            <a:off x="315722" y="2295369"/>
            <a:ext cx="5078320" cy="5129616"/>
          </a:xfrm>
          <a:custGeom>
            <a:avLst/>
            <a:gdLst/>
            <a:ahLst/>
            <a:cxnLst/>
            <a:rect r="r" b="b" t="t" l="l"/>
            <a:pathLst>
              <a:path h="5129616" w="5078320">
                <a:moveTo>
                  <a:pt x="0" y="0"/>
                </a:moveTo>
                <a:lnTo>
                  <a:pt x="5078319" y="0"/>
                </a:lnTo>
                <a:lnTo>
                  <a:pt x="5078319" y="5129616"/>
                </a:lnTo>
                <a:lnTo>
                  <a:pt x="0" y="51296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8014915" y="1840544"/>
            <a:ext cx="10149354" cy="1161944"/>
          </a:xfrm>
          <a:prstGeom prst="rect">
            <a:avLst/>
          </a:prstGeom>
        </p:spPr>
        <p:txBody>
          <a:bodyPr anchor="t" rtlCol="false" tIns="0" lIns="0" bIns="0" rIns="0">
            <a:spAutoFit/>
          </a:bodyPr>
          <a:lstStyle/>
          <a:p>
            <a:pPr algn="l">
              <a:lnSpc>
                <a:spcPts val="9455"/>
              </a:lnSpc>
              <a:spcBef>
                <a:spcPct val="0"/>
              </a:spcBef>
            </a:pPr>
            <a:r>
              <a:rPr lang="en-US" sz="6754">
                <a:solidFill>
                  <a:srgbClr val="F58D05"/>
                </a:solidFill>
                <a:latin typeface="League Spartan"/>
                <a:ea typeface="League Spartan"/>
                <a:cs typeface="League Spartan"/>
                <a:sym typeface="League Spartan"/>
              </a:rPr>
              <a:t>Sederhana dan Jernih</a:t>
            </a:r>
          </a:p>
        </p:txBody>
      </p:sp>
      <p:sp>
        <p:nvSpPr>
          <p:cNvPr name="Freeform 8" id="8"/>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4"/>
            <a:stretch>
              <a:fillRect l="0" t="0" r="0" b="0"/>
            </a:stretch>
          </a:blipFill>
        </p:spPr>
      </p:sp>
      <p:sp>
        <p:nvSpPr>
          <p:cNvPr name="Freeform 9" id="9"/>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5"/>
            <a:stretch>
              <a:fillRect l="0" t="0" r="0" b="0"/>
            </a:stretch>
          </a:blipFill>
        </p:spPr>
      </p:sp>
      <p:sp>
        <p:nvSpPr>
          <p:cNvPr name="Freeform 10" id="10"/>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6"/>
            <a:stretch>
              <a:fillRect l="0" t="0" r="0" b="0"/>
            </a:stretch>
          </a:blipFill>
        </p:spPr>
      </p:sp>
      <p:sp>
        <p:nvSpPr>
          <p:cNvPr name="Freeform 11" id="11"/>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7"/>
            <a:stretch>
              <a:fillRect l="0" t="0" r="0" b="0"/>
            </a:stretch>
          </a:blipFill>
        </p:spPr>
      </p:sp>
      <p:sp>
        <p:nvSpPr>
          <p:cNvPr name="Freeform 12" id="12"/>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964476" y="3097022"/>
            <a:ext cx="11921021" cy="575321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Setiap kalimat dalam berita harus efisien. Prinsip "ekonomi kata" sangat dijunjung tinggi, artinya setiap kata yang ditulis harus memiliki fungsi yang jelas dan tidak ada kata yang mubazir. Kalimat yang panjang dan bertele-tele akan membuat pembaca lelah dan berpotensi kehilangan fokus terhadap inti informasi.</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Buruk:</a:t>
            </a:r>
            <a:r>
              <a:rPr lang="en-US" sz="2995">
                <a:solidFill>
                  <a:srgbClr val="866255"/>
                </a:solidFill>
                <a:latin typeface="Arimo"/>
                <a:ea typeface="Arimo"/>
                <a:cs typeface="Arimo"/>
                <a:sym typeface="Arimo"/>
              </a:rPr>
              <a:t> "Menurut keterangan yang diberikan oleh kepala desa, dapat disimpulkan bahwa bantuan yang ditunggu-tunggu oleh para warga diperkirakan akan tiba pada hari esok."</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Baik:</a:t>
            </a:r>
            <a:r>
              <a:rPr lang="en-US" sz="2995">
                <a:solidFill>
                  <a:srgbClr val="866255"/>
                </a:solidFill>
                <a:latin typeface="Arimo"/>
                <a:ea typeface="Arimo"/>
                <a:cs typeface="Arimo"/>
                <a:sym typeface="Arimo"/>
              </a:rPr>
              <a:t> </a:t>
            </a:r>
            <a:r>
              <a:rPr lang="en-US" sz="2995">
                <a:solidFill>
                  <a:srgbClr val="866255"/>
                </a:solidFill>
                <a:latin typeface="Arimo"/>
                <a:ea typeface="Arimo"/>
                <a:cs typeface="Arimo"/>
                <a:sym typeface="Arimo"/>
              </a:rPr>
              <a:t>"Kepala desa mengatakan, bantuan untuk warga diperkirakan tiba besok."</a:t>
            </a:r>
          </a:p>
          <a:p>
            <a:pPr algn="just">
              <a:lnSpc>
                <a:spcPts val="4193"/>
              </a:lnSpc>
              <a:spcBef>
                <a:spcPct val="0"/>
              </a:spcBef>
            </a:pPr>
          </a:p>
        </p:txBody>
      </p:sp>
      <p:sp>
        <p:nvSpPr>
          <p:cNvPr name="Freeform 6" id="6"/>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7" id="7"/>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8" id="8"/>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9" id="9"/>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10" id="10"/>
          <p:cNvSpPr/>
          <p:nvPr/>
        </p:nvSpPr>
        <p:spPr>
          <a:xfrm flipH="false" flipV="false" rot="0">
            <a:off x="177245" y="3624775"/>
            <a:ext cx="5064369" cy="4114800"/>
          </a:xfrm>
          <a:custGeom>
            <a:avLst/>
            <a:gdLst/>
            <a:ahLst/>
            <a:cxnLst/>
            <a:rect r="r" b="b" t="t" l="l"/>
            <a:pathLst>
              <a:path h="4114800" w="5064369">
                <a:moveTo>
                  <a:pt x="0" y="0"/>
                </a:moveTo>
                <a:lnTo>
                  <a:pt x="5064369" y="0"/>
                </a:lnTo>
                <a:lnTo>
                  <a:pt x="506436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7736143" y="1840544"/>
            <a:ext cx="1014935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Singkat dan Padat</a:t>
            </a:r>
          </a:p>
        </p:txBody>
      </p:sp>
      <p:sp>
        <p:nvSpPr>
          <p:cNvPr name="Freeform 12" id="12"/>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964476" y="3097022"/>
            <a:ext cx="11921021" cy="575321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Bahasa jurnalistik menyampaikan fakta secara apa adanya, tanpa kiasan, metafora, atau gaya bahasa sastra lainnya. Kelugasan ini penting untuk menghindari ambiguitas atau salah tafsir. Berita harus langsung mengarah ke pokok persoalan tanpa perlu pengantar yang berbelit-belit.</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Buruk:</a:t>
            </a:r>
            <a:r>
              <a:rPr lang="en-US" sz="2995">
                <a:solidFill>
                  <a:srgbClr val="866255"/>
                </a:solidFill>
                <a:latin typeface="Arimo"/>
                <a:ea typeface="Arimo"/>
                <a:cs typeface="Arimo"/>
                <a:sym typeface="Arimo"/>
              </a:rPr>
              <a:t> "Api dengan ganasnya melahap bangunan tua itu, meninggalkan puing-puing kesedihan di pagi yang kelabu." (Terlalu puitis)</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Baik:</a:t>
            </a:r>
            <a:r>
              <a:rPr lang="en-US" sz="2995">
                <a:solidFill>
                  <a:srgbClr val="866255"/>
                </a:solidFill>
                <a:latin typeface="Arimo"/>
                <a:ea typeface="Arimo"/>
                <a:cs typeface="Arimo"/>
                <a:sym typeface="Arimo"/>
              </a:rPr>
              <a:t> </a:t>
            </a:r>
            <a:r>
              <a:rPr lang="en-US" sz="2995">
                <a:solidFill>
                  <a:srgbClr val="866255"/>
                </a:solidFill>
                <a:latin typeface="Arimo"/>
                <a:ea typeface="Arimo"/>
                <a:cs typeface="Arimo"/>
                <a:sym typeface="Arimo"/>
              </a:rPr>
              <a:t>"Sebuah kebakaran menghanguskan bangunan tua di Jalan Merdeka pada Selasa pagi."</a:t>
            </a:r>
          </a:p>
          <a:p>
            <a:pPr algn="just">
              <a:lnSpc>
                <a:spcPts val="4193"/>
              </a:lnSpc>
              <a:spcBef>
                <a:spcPct val="0"/>
              </a:spcBef>
            </a:pPr>
          </a:p>
        </p:txBody>
      </p:sp>
      <p:sp>
        <p:nvSpPr>
          <p:cNvPr name="Freeform 6" id="6"/>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7" id="7"/>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8" id="8"/>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9" id="9"/>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10" id="10"/>
          <p:cNvSpPr/>
          <p:nvPr/>
        </p:nvSpPr>
        <p:spPr>
          <a:xfrm flipH="false" flipV="false" rot="0">
            <a:off x="177245" y="3624775"/>
            <a:ext cx="5064369" cy="4114800"/>
          </a:xfrm>
          <a:custGeom>
            <a:avLst/>
            <a:gdLst/>
            <a:ahLst/>
            <a:cxnLst/>
            <a:rect r="r" b="b" t="t" l="l"/>
            <a:pathLst>
              <a:path h="4114800" w="5064369">
                <a:moveTo>
                  <a:pt x="0" y="0"/>
                </a:moveTo>
                <a:lnTo>
                  <a:pt x="5064369" y="0"/>
                </a:lnTo>
                <a:lnTo>
                  <a:pt x="506436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7736143" y="1840544"/>
            <a:ext cx="1014935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Lugas dan Langsung</a:t>
            </a:r>
          </a:p>
        </p:txBody>
      </p:sp>
      <p:sp>
        <p:nvSpPr>
          <p:cNvPr name="Freeform 12" id="12"/>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964476" y="3097022"/>
            <a:ext cx="11921021" cy="680096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Jurnalis adalah penyampai informasi, bukan hakim. Oleh karena itu, bahasa yang digunakan harus netral, tidak memihak, dan bebas dari opini atau penilaian pribadi. Hindari penggunaan kata sifat yang bersifat subjektif karena dapat memengaruhi persepsi pembaca. Biarkan fakta dan data yang disajikan membentuk kesimpulan pembaca sendiri.</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Buruk:</a:t>
            </a:r>
            <a:r>
              <a:rPr lang="en-US" sz="2995">
                <a:solidFill>
                  <a:srgbClr val="866255"/>
                </a:solidFill>
                <a:latin typeface="Arimo"/>
                <a:ea typeface="Arimo"/>
                <a:cs typeface="Arimo"/>
                <a:sym typeface="Arimo"/>
              </a:rPr>
              <a:t> "Aksi demonstrasi yang anarkis itu berhasil dibubarkan secara paksa oleh aparat." (Kata "anarkis" adalah penilaian).</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Baik:</a:t>
            </a:r>
            <a:r>
              <a:rPr lang="en-US" sz="2995">
                <a:solidFill>
                  <a:srgbClr val="866255"/>
                </a:solidFill>
                <a:latin typeface="Arimo"/>
                <a:ea typeface="Arimo"/>
                <a:cs typeface="Arimo"/>
                <a:sym typeface="Arimo"/>
              </a:rPr>
              <a:t> </a:t>
            </a:r>
            <a:r>
              <a:rPr lang="en-US" sz="2995">
                <a:solidFill>
                  <a:srgbClr val="866255"/>
                </a:solidFill>
                <a:latin typeface="Arimo"/>
                <a:ea typeface="Arimo"/>
                <a:cs typeface="Arimo"/>
                <a:sym typeface="Arimo"/>
              </a:rPr>
              <a:t>"Aparat membubarkan paksa aksi demonstrasi yang diwarnai perusakan fasilitas umum." (Menjelaskan fakta kejadian).</a:t>
            </a:r>
          </a:p>
          <a:p>
            <a:pPr algn="just">
              <a:lnSpc>
                <a:spcPts val="4193"/>
              </a:lnSpc>
              <a:spcBef>
                <a:spcPct val="0"/>
              </a:spcBef>
            </a:pPr>
          </a:p>
        </p:txBody>
      </p:sp>
      <p:sp>
        <p:nvSpPr>
          <p:cNvPr name="Freeform 6" id="6"/>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7" id="7"/>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8" id="8"/>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9" id="9"/>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10" id="10"/>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707032" y="3364126"/>
            <a:ext cx="4258525" cy="4114800"/>
          </a:xfrm>
          <a:custGeom>
            <a:avLst/>
            <a:gdLst/>
            <a:ahLst/>
            <a:cxnLst/>
            <a:rect r="r" b="b" t="t" l="l"/>
            <a:pathLst>
              <a:path h="4114800" w="4258525">
                <a:moveTo>
                  <a:pt x="0" y="0"/>
                </a:moveTo>
                <a:lnTo>
                  <a:pt x="4258525" y="0"/>
                </a:lnTo>
                <a:lnTo>
                  <a:pt x="425852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7736143" y="1840544"/>
            <a:ext cx="1014935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Objektif</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5964476" y="3097022"/>
            <a:ext cx="11921021" cy="470546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Kalimat aktif (Subjek-Predikat-Objek) cenderung lebih bertenaga, ringkas, dan mudah dipahami dibandingkan kalimat pasif. Kalimat aktif secara jelas menunjukkan siapa yang melakukan aksi, sehingga alur informasinya menjadi lebih dinamis dan tidak berbelit.</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Pasif:</a:t>
            </a:r>
            <a:r>
              <a:rPr lang="en-US" sz="2995">
                <a:solidFill>
                  <a:srgbClr val="866255"/>
                </a:solidFill>
                <a:latin typeface="Arimo"/>
                <a:ea typeface="Arimo"/>
                <a:cs typeface="Arimo"/>
                <a:sym typeface="Arimo"/>
              </a:rPr>
              <a:t> "Bantuan logistik telah disalurkan kepada korban banjir oleh tim SAR."</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Contoh Aktif: </a:t>
            </a:r>
            <a:r>
              <a:rPr lang="en-US" sz="2995">
                <a:solidFill>
                  <a:srgbClr val="866255"/>
                </a:solidFill>
                <a:latin typeface="Arimo"/>
                <a:ea typeface="Arimo"/>
                <a:cs typeface="Arimo"/>
                <a:sym typeface="Arimo"/>
              </a:rPr>
              <a:t>"Tim SAR menyalurkan bantuan logistik kepada korban banjir."</a:t>
            </a:r>
          </a:p>
          <a:p>
            <a:pPr algn="just">
              <a:lnSpc>
                <a:spcPts val="4193"/>
              </a:lnSpc>
              <a:spcBef>
                <a:spcPct val="0"/>
              </a:spcBef>
            </a:pPr>
          </a:p>
        </p:txBody>
      </p:sp>
      <p:sp>
        <p:nvSpPr>
          <p:cNvPr name="Freeform 6" id="6"/>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7" id="7"/>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8" id="8"/>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9" id="9"/>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10" id="10"/>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707032" y="3364126"/>
            <a:ext cx="4258525" cy="4114800"/>
          </a:xfrm>
          <a:custGeom>
            <a:avLst/>
            <a:gdLst/>
            <a:ahLst/>
            <a:cxnLst/>
            <a:rect r="r" b="b" t="t" l="l"/>
            <a:pathLst>
              <a:path h="4114800" w="4258525">
                <a:moveTo>
                  <a:pt x="0" y="0"/>
                </a:moveTo>
                <a:lnTo>
                  <a:pt x="4258525" y="0"/>
                </a:lnTo>
                <a:lnTo>
                  <a:pt x="425852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4312953" y="1840544"/>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Mengutamakan Kalimat Aktif</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6558896" y="7718850"/>
            <a:ext cx="1400809" cy="2568150"/>
          </a:xfrm>
          <a:custGeom>
            <a:avLst/>
            <a:gdLst/>
            <a:ahLst/>
            <a:cxnLst/>
            <a:rect r="r" b="b" t="t" l="l"/>
            <a:pathLst>
              <a:path h="2568150" w="1400809">
                <a:moveTo>
                  <a:pt x="0" y="0"/>
                </a:moveTo>
                <a:lnTo>
                  <a:pt x="1400808" y="0"/>
                </a:lnTo>
                <a:lnTo>
                  <a:pt x="1400808" y="2568150"/>
                </a:lnTo>
                <a:lnTo>
                  <a:pt x="0" y="25681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5964476" y="4194659"/>
            <a:ext cx="11921021" cy="2086085"/>
          </a:xfrm>
          <a:prstGeom prst="rect">
            <a:avLst/>
          </a:prstGeom>
        </p:spPr>
        <p:txBody>
          <a:bodyPr anchor="t" rtlCol="false" tIns="0" lIns="0" bIns="0" rIns="0">
            <a:spAutoFit/>
          </a:bodyPr>
          <a:lstStyle/>
          <a:p>
            <a:pPr algn="just">
              <a:lnSpc>
                <a:spcPts val="4193"/>
              </a:lnSpc>
              <a:spcBef>
                <a:spcPct val="0"/>
              </a:spcBef>
            </a:pPr>
            <a:r>
              <a:rPr lang="en-US" sz="2995">
                <a:solidFill>
                  <a:srgbClr val="866255"/>
                </a:solidFill>
                <a:latin typeface="Arimo"/>
                <a:ea typeface="Arimo"/>
                <a:cs typeface="Arimo"/>
                <a:sym typeface="Arimo"/>
              </a:rPr>
              <a:t>adalah struktur penulisan berita yang paling umum dan fundamental dalam jurnalisme. Struktur ini mengutamakan penyampaian informasi paling penting di awal, diikuti oleh detail yang kurang penting seiring berjalannya tulisan.</a:t>
            </a:r>
          </a:p>
        </p:txBody>
      </p:sp>
      <p:sp>
        <p:nvSpPr>
          <p:cNvPr name="TextBox 15" id="15"/>
          <p:cNvSpPr txBox="true"/>
          <p:nvPr/>
        </p:nvSpPr>
        <p:spPr>
          <a:xfrm rot="0">
            <a:off x="4312953" y="1527765"/>
            <a:ext cx="13572544" cy="2362094"/>
          </a:xfrm>
          <a:prstGeom prst="rect">
            <a:avLst/>
          </a:prstGeom>
        </p:spPr>
        <p:txBody>
          <a:bodyPr anchor="t" rtlCol="false" tIns="0" lIns="0" bIns="0" rIns="0">
            <a:spAutoFit/>
          </a:bodyPr>
          <a:lstStyle/>
          <a:p>
            <a:pPr algn="r">
              <a:lnSpc>
                <a:spcPts val="9455"/>
              </a:lnSpc>
            </a:pPr>
            <a:r>
              <a:rPr lang="en-US" sz="6754">
                <a:solidFill>
                  <a:srgbClr val="F58D05"/>
                </a:solidFill>
                <a:latin typeface="League Spartan"/>
                <a:ea typeface="League Spartan"/>
                <a:cs typeface="League Spartan"/>
                <a:sym typeface="League Spartan"/>
              </a:rPr>
              <a:t>Struktur Berita</a:t>
            </a:r>
          </a:p>
          <a:p>
            <a:pPr algn="r">
              <a:lnSpc>
                <a:spcPts val="9455"/>
              </a:lnSpc>
              <a:spcBef>
                <a:spcPct val="0"/>
              </a:spcBef>
            </a:pPr>
            <a:r>
              <a:rPr lang="en-US" sz="6754">
                <a:solidFill>
                  <a:srgbClr val="F58D05"/>
                </a:solidFill>
                <a:latin typeface="League Spartan"/>
                <a:ea typeface="League Spartan"/>
                <a:cs typeface="League Spartan"/>
                <a:sym typeface="League Spartan"/>
              </a:rPr>
              <a:t>Piramida Terbalik</a:t>
            </a:r>
          </a:p>
        </p:txBody>
      </p:sp>
      <p:sp>
        <p:nvSpPr>
          <p:cNvPr name="Freeform 16" id="16"/>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6558896" y="7718850"/>
            <a:ext cx="1400809" cy="2568150"/>
          </a:xfrm>
          <a:custGeom>
            <a:avLst/>
            <a:gdLst/>
            <a:ahLst/>
            <a:cxnLst/>
            <a:rect r="r" b="b" t="t" l="l"/>
            <a:pathLst>
              <a:path h="2568150" w="1400809">
                <a:moveTo>
                  <a:pt x="0" y="0"/>
                </a:moveTo>
                <a:lnTo>
                  <a:pt x="1400808" y="0"/>
                </a:lnTo>
                <a:lnTo>
                  <a:pt x="1400808" y="2568150"/>
                </a:lnTo>
                <a:lnTo>
                  <a:pt x="0" y="25681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5964476" y="4194659"/>
            <a:ext cx="11921021" cy="4181585"/>
          </a:xfrm>
          <a:prstGeom prst="rect">
            <a:avLst/>
          </a:prstGeom>
        </p:spPr>
        <p:txBody>
          <a:bodyPr anchor="t" rtlCol="false" tIns="0" lIns="0" bIns="0" rIns="0">
            <a:spAutoFit/>
          </a:bodyPr>
          <a:lstStyle/>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Efisiensi : </a:t>
            </a:r>
            <a:r>
              <a:rPr lang="en-US" sz="2995">
                <a:solidFill>
                  <a:srgbClr val="866255"/>
                </a:solidFill>
                <a:latin typeface="Arimo"/>
                <a:ea typeface="Arimo"/>
                <a:cs typeface="Arimo"/>
                <a:sym typeface="Arimo"/>
              </a:rPr>
              <a:t>Memastikan pembaca mendapatkan poin utama dengan cepat.</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Dapat Dipindai (Skimmability)</a:t>
            </a:r>
            <a:r>
              <a:rPr lang="en-US" sz="2995">
                <a:solidFill>
                  <a:srgbClr val="866255"/>
                </a:solidFill>
                <a:latin typeface="Arimo"/>
                <a:ea typeface="Arimo"/>
                <a:cs typeface="Arimo"/>
                <a:sym typeface="Arimo"/>
              </a:rPr>
              <a:t> : Memudahkan pembaca untuk memindai artikel dan memahami intinya tanpa harus membaca seluruhnya.</a:t>
            </a:r>
          </a:p>
          <a:p>
            <a:pPr algn="just" marL="646762" indent="-323381" lvl="1">
              <a:lnSpc>
                <a:spcPts val="4193"/>
              </a:lnSpc>
              <a:spcBef>
                <a:spcPct val="0"/>
              </a:spcBef>
              <a:buFont typeface="Arial"/>
              <a:buChar char="•"/>
            </a:pPr>
            <a:r>
              <a:rPr lang="en-US" b="true" sz="2995">
                <a:solidFill>
                  <a:srgbClr val="866255"/>
                </a:solidFill>
                <a:latin typeface="Arimo Bold"/>
                <a:ea typeface="Arimo Bold"/>
                <a:cs typeface="Arimo Bold"/>
                <a:sym typeface="Arimo Bold"/>
              </a:rPr>
              <a:t>Adaptabilitas: </a:t>
            </a:r>
            <a:r>
              <a:rPr lang="en-US" sz="2995">
                <a:solidFill>
                  <a:srgbClr val="866255"/>
                </a:solidFill>
                <a:latin typeface="Arimo"/>
                <a:ea typeface="Arimo"/>
                <a:cs typeface="Arimo"/>
                <a:sym typeface="Arimo"/>
              </a:rPr>
              <a:t>Memungkinkan editor untuk memotong berita dari bawah tanpa kehilangan informasi krusial.</a:t>
            </a:r>
          </a:p>
          <a:p>
            <a:pPr algn="just">
              <a:lnSpc>
                <a:spcPts val="4193"/>
              </a:lnSpc>
              <a:spcBef>
                <a:spcPct val="0"/>
              </a:spcBef>
            </a:pPr>
          </a:p>
        </p:txBody>
      </p:sp>
      <p:sp>
        <p:nvSpPr>
          <p:cNvPr name="TextBox 15" id="15"/>
          <p:cNvSpPr txBox="true"/>
          <p:nvPr/>
        </p:nvSpPr>
        <p:spPr>
          <a:xfrm rot="0">
            <a:off x="4312953" y="1527765"/>
            <a:ext cx="13572544" cy="2362094"/>
          </a:xfrm>
          <a:prstGeom prst="rect">
            <a:avLst/>
          </a:prstGeom>
        </p:spPr>
        <p:txBody>
          <a:bodyPr anchor="t" rtlCol="false" tIns="0" lIns="0" bIns="0" rIns="0">
            <a:spAutoFit/>
          </a:bodyPr>
          <a:lstStyle/>
          <a:p>
            <a:pPr algn="r">
              <a:lnSpc>
                <a:spcPts val="9455"/>
              </a:lnSpc>
            </a:pPr>
            <a:r>
              <a:rPr lang="en-US" sz="6754">
                <a:solidFill>
                  <a:srgbClr val="F58D05"/>
                </a:solidFill>
                <a:latin typeface="League Spartan"/>
                <a:ea typeface="League Spartan"/>
                <a:cs typeface="League Spartan"/>
                <a:sym typeface="League Spartan"/>
              </a:rPr>
              <a:t>Tujuan Utama</a:t>
            </a:r>
          </a:p>
          <a:p>
            <a:pPr algn="r">
              <a:lnSpc>
                <a:spcPts val="9455"/>
              </a:lnSpc>
              <a:spcBef>
                <a:spcPct val="0"/>
              </a:spcBef>
            </a:pPr>
            <a:r>
              <a:rPr lang="en-US" sz="6754">
                <a:solidFill>
                  <a:srgbClr val="F58D05"/>
                </a:solidFill>
                <a:latin typeface="League Spartan"/>
                <a:ea typeface="League Spartan"/>
                <a:cs typeface="League Spartan"/>
                <a:sym typeface="League Spartan"/>
              </a:rPr>
              <a:t>Piramida Terbalik</a:t>
            </a:r>
          </a:p>
        </p:txBody>
      </p:sp>
      <p:sp>
        <p:nvSpPr>
          <p:cNvPr name="Freeform 16" id="16"/>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6558896" y="7718850"/>
            <a:ext cx="1400809" cy="2568150"/>
          </a:xfrm>
          <a:custGeom>
            <a:avLst/>
            <a:gdLst/>
            <a:ahLst/>
            <a:cxnLst/>
            <a:rect r="r" b="b" t="t" l="l"/>
            <a:pathLst>
              <a:path h="2568150" w="1400809">
                <a:moveTo>
                  <a:pt x="0" y="0"/>
                </a:moveTo>
                <a:lnTo>
                  <a:pt x="1400808" y="0"/>
                </a:lnTo>
                <a:lnTo>
                  <a:pt x="1400808" y="2568150"/>
                </a:lnTo>
                <a:lnTo>
                  <a:pt x="0" y="25681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5964476" y="4194659"/>
            <a:ext cx="11921021" cy="4181585"/>
          </a:xfrm>
          <a:prstGeom prst="rect">
            <a:avLst/>
          </a:prstGeom>
        </p:spPr>
        <p:txBody>
          <a:bodyPr anchor="t" rtlCol="false" tIns="0" lIns="0" bIns="0" rIns="0">
            <a:spAutoFit/>
          </a:bodyPr>
          <a:lstStyle/>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Efisiensi : </a:t>
            </a:r>
            <a:r>
              <a:rPr lang="en-US" sz="2995">
                <a:solidFill>
                  <a:srgbClr val="866255"/>
                </a:solidFill>
                <a:latin typeface="Arimo"/>
                <a:ea typeface="Arimo"/>
                <a:cs typeface="Arimo"/>
                <a:sym typeface="Arimo"/>
              </a:rPr>
              <a:t>Memastikan pembaca mendapatkan poin utama dengan cepat.</a:t>
            </a:r>
          </a:p>
          <a:p>
            <a:pPr algn="just" marL="646762" indent="-323381" lvl="1">
              <a:lnSpc>
                <a:spcPts val="4193"/>
              </a:lnSpc>
              <a:buFont typeface="Arial"/>
              <a:buChar char="•"/>
            </a:pPr>
            <a:r>
              <a:rPr lang="en-US" b="true" sz="2995">
                <a:solidFill>
                  <a:srgbClr val="866255"/>
                </a:solidFill>
                <a:latin typeface="Arimo Bold"/>
                <a:ea typeface="Arimo Bold"/>
                <a:cs typeface="Arimo Bold"/>
                <a:sym typeface="Arimo Bold"/>
              </a:rPr>
              <a:t>Dapat Dipindai (Skimmability)</a:t>
            </a:r>
            <a:r>
              <a:rPr lang="en-US" sz="2995">
                <a:solidFill>
                  <a:srgbClr val="866255"/>
                </a:solidFill>
                <a:latin typeface="Arimo"/>
                <a:ea typeface="Arimo"/>
                <a:cs typeface="Arimo"/>
                <a:sym typeface="Arimo"/>
              </a:rPr>
              <a:t> : Memudahkan pembaca untuk memindai artikel dan memahami intinya tanpa harus membaca seluruhnya.</a:t>
            </a:r>
          </a:p>
          <a:p>
            <a:pPr algn="just" marL="646762" indent="-323381" lvl="1">
              <a:lnSpc>
                <a:spcPts val="4193"/>
              </a:lnSpc>
              <a:spcBef>
                <a:spcPct val="0"/>
              </a:spcBef>
              <a:buFont typeface="Arial"/>
              <a:buChar char="•"/>
            </a:pPr>
            <a:r>
              <a:rPr lang="en-US" b="true" sz="2995">
                <a:solidFill>
                  <a:srgbClr val="866255"/>
                </a:solidFill>
                <a:latin typeface="Arimo Bold"/>
                <a:ea typeface="Arimo Bold"/>
                <a:cs typeface="Arimo Bold"/>
                <a:sym typeface="Arimo Bold"/>
              </a:rPr>
              <a:t>Adaptabilitas: </a:t>
            </a:r>
            <a:r>
              <a:rPr lang="en-US" sz="2995">
                <a:solidFill>
                  <a:srgbClr val="866255"/>
                </a:solidFill>
                <a:latin typeface="Arimo"/>
                <a:ea typeface="Arimo"/>
                <a:cs typeface="Arimo"/>
                <a:sym typeface="Arimo"/>
              </a:rPr>
              <a:t>Memungkinkan editor untuk memotong berita dari bawah tanpa kehilangan informasi krusial.</a:t>
            </a:r>
          </a:p>
          <a:p>
            <a:pPr algn="just">
              <a:lnSpc>
                <a:spcPts val="4193"/>
              </a:lnSpc>
              <a:spcBef>
                <a:spcPct val="0"/>
              </a:spcBef>
            </a:pPr>
          </a:p>
        </p:txBody>
      </p:sp>
      <p:sp>
        <p:nvSpPr>
          <p:cNvPr name="TextBox 15" id="15"/>
          <p:cNvSpPr txBox="true"/>
          <p:nvPr/>
        </p:nvSpPr>
        <p:spPr>
          <a:xfrm rot="0">
            <a:off x="4312953" y="1527765"/>
            <a:ext cx="13572544" cy="2362094"/>
          </a:xfrm>
          <a:prstGeom prst="rect">
            <a:avLst/>
          </a:prstGeom>
        </p:spPr>
        <p:txBody>
          <a:bodyPr anchor="t" rtlCol="false" tIns="0" lIns="0" bIns="0" rIns="0">
            <a:spAutoFit/>
          </a:bodyPr>
          <a:lstStyle/>
          <a:p>
            <a:pPr algn="r">
              <a:lnSpc>
                <a:spcPts val="9455"/>
              </a:lnSpc>
            </a:pPr>
            <a:r>
              <a:rPr lang="en-US" sz="6754">
                <a:solidFill>
                  <a:srgbClr val="F58D05"/>
                </a:solidFill>
                <a:latin typeface="League Spartan"/>
                <a:ea typeface="League Spartan"/>
                <a:cs typeface="League Spartan"/>
                <a:sym typeface="League Spartan"/>
              </a:rPr>
              <a:t>Tujuan Utama</a:t>
            </a:r>
          </a:p>
          <a:p>
            <a:pPr algn="r">
              <a:lnSpc>
                <a:spcPts val="9455"/>
              </a:lnSpc>
              <a:spcBef>
                <a:spcPct val="0"/>
              </a:spcBef>
            </a:pPr>
            <a:r>
              <a:rPr lang="en-US" sz="6754">
                <a:solidFill>
                  <a:srgbClr val="F58D05"/>
                </a:solidFill>
                <a:latin typeface="League Spartan"/>
                <a:ea typeface="League Spartan"/>
                <a:cs typeface="League Spartan"/>
                <a:sym typeface="League Spartan"/>
              </a:rPr>
              <a:t>Piramida Terbalik</a:t>
            </a:r>
          </a:p>
        </p:txBody>
      </p:sp>
      <p:sp>
        <p:nvSpPr>
          <p:cNvPr name="Freeform 16" id="16"/>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6558896" y="7718850"/>
            <a:ext cx="1400809" cy="2568150"/>
          </a:xfrm>
          <a:custGeom>
            <a:avLst/>
            <a:gdLst/>
            <a:ahLst/>
            <a:cxnLst/>
            <a:rect r="r" b="b" t="t" l="l"/>
            <a:pathLst>
              <a:path h="2568150" w="1400809">
                <a:moveTo>
                  <a:pt x="0" y="0"/>
                </a:moveTo>
                <a:lnTo>
                  <a:pt x="1400808" y="0"/>
                </a:lnTo>
                <a:lnTo>
                  <a:pt x="1400808" y="2568150"/>
                </a:lnTo>
                <a:lnTo>
                  <a:pt x="0" y="25681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Komponen Piramida Terbalik</a:t>
            </a:r>
          </a:p>
        </p:txBody>
      </p:sp>
      <p:sp>
        <p:nvSpPr>
          <p:cNvPr name="Freeform 15" id="15"/>
          <p:cNvSpPr/>
          <p:nvPr/>
        </p:nvSpPr>
        <p:spPr>
          <a:xfrm flipH="false" flipV="false" rot="-10800000">
            <a:off x="8480873" y="3451709"/>
            <a:ext cx="8406318" cy="3879961"/>
          </a:xfrm>
          <a:custGeom>
            <a:avLst/>
            <a:gdLst/>
            <a:ahLst/>
            <a:cxnLst/>
            <a:rect r="r" b="b" t="t" l="l"/>
            <a:pathLst>
              <a:path h="3879961" w="8406318">
                <a:moveTo>
                  <a:pt x="0" y="0"/>
                </a:moveTo>
                <a:lnTo>
                  <a:pt x="8406318" y="0"/>
                </a:lnTo>
                <a:lnTo>
                  <a:pt x="8406318" y="3879962"/>
                </a:lnTo>
                <a:lnTo>
                  <a:pt x="0" y="3879962"/>
                </a:lnTo>
                <a:lnTo>
                  <a:pt x="0" y="0"/>
                </a:lnTo>
                <a:close/>
              </a:path>
            </a:pathLst>
          </a:custGeom>
          <a:blipFill>
            <a:blip r:embed="rId12">
              <a:extLst>
                <a:ext uri="{96DAC541-7B7A-43D3-8B79-37D633B846F1}">
                  <asvg:svgBlip xmlns:asvg="http://schemas.microsoft.com/office/drawing/2016/SVG/main" r:embed="rId13"/>
                </a:ext>
              </a:extLst>
            </a:blip>
            <a:stretch>
              <a:fillRect l="0" t="0" r="0" b="-66828"/>
            </a:stretch>
          </a:blipFill>
        </p:spPr>
      </p:sp>
      <p:sp>
        <p:nvSpPr>
          <p:cNvPr name="TextBox 16" id="16"/>
          <p:cNvSpPr txBox="true"/>
          <p:nvPr/>
        </p:nvSpPr>
        <p:spPr>
          <a:xfrm rot="0">
            <a:off x="4823908" y="3760244"/>
            <a:ext cx="3191681" cy="514460"/>
          </a:xfrm>
          <a:prstGeom prst="rect">
            <a:avLst/>
          </a:prstGeom>
        </p:spPr>
        <p:txBody>
          <a:bodyPr anchor="t" rtlCol="false" tIns="0" lIns="0" bIns="0" rIns="0">
            <a:spAutoFit/>
          </a:bodyPr>
          <a:lstStyle/>
          <a:p>
            <a:pPr algn="just">
              <a:lnSpc>
                <a:spcPts val="4193"/>
              </a:lnSpc>
              <a:spcBef>
                <a:spcPct val="0"/>
              </a:spcBef>
            </a:pPr>
            <a:r>
              <a:rPr lang="en-US" sz="2995">
                <a:solidFill>
                  <a:srgbClr val="866255"/>
                </a:solidFill>
                <a:latin typeface="Arimo"/>
                <a:ea typeface="Arimo"/>
                <a:cs typeface="Arimo"/>
                <a:sym typeface="Arimo"/>
              </a:rPr>
              <a:t>Lead/Teras Berita</a:t>
            </a:r>
          </a:p>
        </p:txBody>
      </p:sp>
      <p:sp>
        <p:nvSpPr>
          <p:cNvPr name="TextBox 17" id="17"/>
          <p:cNvSpPr txBox="true"/>
          <p:nvPr/>
        </p:nvSpPr>
        <p:spPr>
          <a:xfrm rot="0">
            <a:off x="4823908" y="5109920"/>
            <a:ext cx="3191681" cy="514460"/>
          </a:xfrm>
          <a:prstGeom prst="rect">
            <a:avLst/>
          </a:prstGeom>
        </p:spPr>
        <p:txBody>
          <a:bodyPr anchor="t" rtlCol="false" tIns="0" lIns="0" bIns="0" rIns="0">
            <a:spAutoFit/>
          </a:bodyPr>
          <a:lstStyle/>
          <a:p>
            <a:pPr algn="ctr">
              <a:lnSpc>
                <a:spcPts val="4193"/>
              </a:lnSpc>
              <a:spcBef>
                <a:spcPct val="0"/>
              </a:spcBef>
            </a:pPr>
            <a:r>
              <a:rPr lang="en-US" sz="2995">
                <a:solidFill>
                  <a:srgbClr val="866255"/>
                </a:solidFill>
                <a:latin typeface="Arimo"/>
                <a:ea typeface="Arimo"/>
                <a:cs typeface="Arimo"/>
                <a:sym typeface="Arimo"/>
              </a:rPr>
              <a:t>Body/Isi</a:t>
            </a:r>
          </a:p>
        </p:txBody>
      </p:sp>
      <p:sp>
        <p:nvSpPr>
          <p:cNvPr name="TextBox 18" id="18"/>
          <p:cNvSpPr txBox="true"/>
          <p:nvPr/>
        </p:nvSpPr>
        <p:spPr>
          <a:xfrm rot="0">
            <a:off x="4823908" y="6352505"/>
            <a:ext cx="3191681" cy="514460"/>
          </a:xfrm>
          <a:prstGeom prst="rect">
            <a:avLst/>
          </a:prstGeom>
        </p:spPr>
        <p:txBody>
          <a:bodyPr anchor="t" rtlCol="false" tIns="0" lIns="0" bIns="0" rIns="0">
            <a:spAutoFit/>
          </a:bodyPr>
          <a:lstStyle/>
          <a:p>
            <a:pPr algn="ctr">
              <a:lnSpc>
                <a:spcPts val="4193"/>
              </a:lnSpc>
              <a:spcBef>
                <a:spcPct val="0"/>
              </a:spcBef>
            </a:pPr>
            <a:r>
              <a:rPr lang="en-US" sz="2995">
                <a:solidFill>
                  <a:srgbClr val="866255"/>
                </a:solidFill>
                <a:latin typeface="Arimo"/>
                <a:ea typeface="Arimo"/>
                <a:cs typeface="Arimo"/>
                <a:sym typeface="Arimo"/>
              </a:rPr>
              <a:t>Tail/Ekor Berita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5964476" y="2824933"/>
            <a:ext cx="11921021" cy="5229335"/>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Ini adalah bagian terpenting dari berita, yang biasanya terdiri dari satu atau dua paragraf pertama. Lead harus menjawab pertanyaan dasar 5W+1H:</a:t>
            </a:r>
          </a:p>
          <a:p>
            <a:pPr algn="just" marL="646762" indent="-323381" lvl="1">
              <a:lnSpc>
                <a:spcPts val="4193"/>
              </a:lnSpc>
              <a:buFont typeface="Arial"/>
              <a:buChar char="•"/>
            </a:pPr>
            <a:r>
              <a:rPr lang="en-US" sz="2995">
                <a:solidFill>
                  <a:srgbClr val="866255"/>
                </a:solidFill>
                <a:latin typeface="Arimo"/>
                <a:ea typeface="Arimo"/>
                <a:cs typeface="Arimo"/>
                <a:sym typeface="Arimo"/>
              </a:rPr>
              <a:t>Who (Siapa): Siapa yang terlibat?</a:t>
            </a:r>
          </a:p>
          <a:p>
            <a:pPr algn="just" marL="646762" indent="-323381" lvl="1">
              <a:lnSpc>
                <a:spcPts val="4193"/>
              </a:lnSpc>
              <a:buFont typeface="Arial"/>
              <a:buChar char="•"/>
            </a:pPr>
            <a:r>
              <a:rPr lang="en-US" sz="2995">
                <a:solidFill>
                  <a:srgbClr val="866255"/>
                </a:solidFill>
                <a:latin typeface="Arimo"/>
                <a:ea typeface="Arimo"/>
                <a:cs typeface="Arimo"/>
                <a:sym typeface="Arimo"/>
              </a:rPr>
              <a:t>What (Apa): Apa yang terjadi?</a:t>
            </a:r>
          </a:p>
          <a:p>
            <a:pPr algn="just" marL="646762" indent="-323381" lvl="1">
              <a:lnSpc>
                <a:spcPts val="4193"/>
              </a:lnSpc>
              <a:buFont typeface="Arial"/>
              <a:buChar char="•"/>
            </a:pPr>
            <a:r>
              <a:rPr lang="en-US" sz="2995">
                <a:solidFill>
                  <a:srgbClr val="866255"/>
                </a:solidFill>
                <a:latin typeface="Arimo"/>
                <a:ea typeface="Arimo"/>
                <a:cs typeface="Arimo"/>
                <a:sym typeface="Arimo"/>
              </a:rPr>
              <a:t>When (Kapan): Kapan itu terjadi?</a:t>
            </a:r>
          </a:p>
          <a:p>
            <a:pPr algn="just" marL="646762" indent="-323381" lvl="1">
              <a:lnSpc>
                <a:spcPts val="4193"/>
              </a:lnSpc>
              <a:buFont typeface="Arial"/>
              <a:buChar char="•"/>
            </a:pPr>
            <a:r>
              <a:rPr lang="en-US" sz="2995">
                <a:solidFill>
                  <a:srgbClr val="866255"/>
                </a:solidFill>
                <a:latin typeface="Arimo"/>
                <a:ea typeface="Arimo"/>
                <a:cs typeface="Arimo"/>
                <a:sym typeface="Arimo"/>
              </a:rPr>
              <a:t>Where (Di mana): Di mana lokasinya?</a:t>
            </a:r>
          </a:p>
          <a:p>
            <a:pPr algn="just" marL="646762" indent="-323381" lvl="1">
              <a:lnSpc>
                <a:spcPts val="4193"/>
              </a:lnSpc>
              <a:buFont typeface="Arial"/>
              <a:buChar char="•"/>
            </a:pPr>
            <a:r>
              <a:rPr lang="en-US" sz="2995">
                <a:solidFill>
                  <a:srgbClr val="866255"/>
                </a:solidFill>
                <a:latin typeface="Arimo"/>
                <a:ea typeface="Arimo"/>
                <a:cs typeface="Arimo"/>
                <a:sym typeface="Arimo"/>
              </a:rPr>
              <a:t>Why (Meng</a:t>
            </a:r>
            <a:r>
              <a:rPr lang="en-US" sz="2995">
                <a:solidFill>
                  <a:srgbClr val="866255"/>
                </a:solidFill>
                <a:latin typeface="Arimo"/>
                <a:ea typeface="Arimo"/>
                <a:cs typeface="Arimo"/>
                <a:sym typeface="Arimo"/>
              </a:rPr>
              <a:t>apa): Mengapa itu terjadi?</a:t>
            </a:r>
          </a:p>
          <a:p>
            <a:pPr algn="just" marL="646762" indent="-323381" lvl="1">
              <a:lnSpc>
                <a:spcPts val="4193"/>
              </a:lnSpc>
              <a:spcBef>
                <a:spcPct val="0"/>
              </a:spcBef>
              <a:buFont typeface="Arial"/>
              <a:buChar char="•"/>
            </a:pPr>
            <a:r>
              <a:rPr lang="en-US" sz="2995">
                <a:solidFill>
                  <a:srgbClr val="866255"/>
                </a:solidFill>
                <a:latin typeface="Arimo"/>
                <a:ea typeface="Arimo"/>
                <a:cs typeface="Arimo"/>
                <a:sym typeface="Arimo"/>
              </a:rPr>
              <a:t>How (Bagaimana): Bagaimana itu terjadi?</a:t>
            </a:r>
          </a:p>
          <a:p>
            <a:pPr algn="just">
              <a:lnSpc>
                <a:spcPts val="4193"/>
              </a:lnSpc>
              <a:spcBef>
                <a:spcPct val="0"/>
              </a:spcBef>
            </a:pPr>
          </a:p>
        </p:txBody>
      </p:sp>
      <p:sp>
        <p:nvSpPr>
          <p:cNvPr name="TextBox 14" id="14"/>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Lead / Teras Berita</a:t>
            </a:r>
          </a:p>
        </p:txBody>
      </p:sp>
      <p:sp>
        <p:nvSpPr>
          <p:cNvPr name="Freeform 15" id="15"/>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Lead / Teras Berita</a:t>
            </a:r>
          </a:p>
        </p:txBody>
      </p:sp>
      <p:sp>
        <p:nvSpPr>
          <p:cNvPr name="Freeform 14" id="14"/>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5808087" y="3468885"/>
            <a:ext cx="12077410" cy="3657710"/>
          </a:xfrm>
          <a:prstGeom prst="rect">
            <a:avLst/>
          </a:prstGeom>
        </p:spPr>
        <p:txBody>
          <a:bodyPr anchor="t" rtlCol="false" tIns="0" lIns="0" bIns="0" rIns="0">
            <a:spAutoFit/>
          </a:bodyPr>
          <a:lstStyle/>
          <a:p>
            <a:pPr algn="just">
              <a:lnSpc>
                <a:spcPts val="4193"/>
              </a:lnSpc>
            </a:pPr>
            <a:r>
              <a:rPr lang="en-US" sz="2995" b="true">
                <a:solidFill>
                  <a:srgbClr val="866255"/>
                </a:solidFill>
                <a:latin typeface="Arimo Bold"/>
                <a:ea typeface="Arimo Bold"/>
                <a:cs typeface="Arimo Bold"/>
                <a:sym typeface="Arimo Bold"/>
              </a:rPr>
              <a:t>Contoh Lead:</a:t>
            </a:r>
          </a:p>
          <a:p>
            <a:pPr algn="just">
              <a:lnSpc>
                <a:spcPts val="4193"/>
              </a:lnSpc>
              <a:spcBef>
                <a:spcPct val="0"/>
              </a:spcBef>
            </a:pPr>
            <a:r>
              <a:rPr lang="en-US" sz="2995">
                <a:solidFill>
                  <a:srgbClr val="866255"/>
                </a:solidFill>
                <a:latin typeface="Arimo"/>
                <a:ea typeface="Arimo"/>
                <a:cs typeface="Arimo"/>
                <a:sym typeface="Arimo"/>
              </a:rPr>
              <a:t>Banjir bandang </a:t>
            </a:r>
            <a:r>
              <a:rPr lang="en-US" b="true" sz="2995">
                <a:solidFill>
                  <a:srgbClr val="EB1D67"/>
                </a:solidFill>
                <a:latin typeface="Arimo Bold"/>
                <a:ea typeface="Arimo Bold"/>
                <a:cs typeface="Arimo Bold"/>
                <a:sym typeface="Arimo Bold"/>
              </a:rPr>
              <a:t>(What)</a:t>
            </a:r>
            <a:r>
              <a:rPr lang="en-US" sz="2995">
                <a:solidFill>
                  <a:srgbClr val="866255"/>
                </a:solidFill>
                <a:latin typeface="Arimo"/>
                <a:ea typeface="Arimo"/>
                <a:cs typeface="Arimo"/>
                <a:sym typeface="Arimo"/>
              </a:rPr>
              <a:t> menerjang tiga desa di Kabupaten Bogor </a:t>
            </a:r>
            <a:r>
              <a:rPr lang="en-US" b="true" sz="2995">
                <a:solidFill>
                  <a:srgbClr val="EB1D67"/>
                </a:solidFill>
                <a:latin typeface="Arimo Bold"/>
                <a:ea typeface="Arimo Bold"/>
                <a:cs typeface="Arimo Bold"/>
                <a:sym typeface="Arimo Bold"/>
              </a:rPr>
              <a:t>(Where)</a:t>
            </a:r>
            <a:r>
              <a:rPr lang="en-US" sz="2995">
                <a:solidFill>
                  <a:srgbClr val="866255"/>
                </a:solidFill>
                <a:latin typeface="Arimo"/>
                <a:ea typeface="Arimo"/>
                <a:cs typeface="Arimo"/>
                <a:sym typeface="Arimo"/>
              </a:rPr>
              <a:t> pada Selasa malam </a:t>
            </a:r>
            <a:r>
              <a:rPr lang="en-US" b="true" sz="2995">
                <a:solidFill>
                  <a:srgbClr val="EB1D67"/>
                </a:solidFill>
                <a:latin typeface="Arimo Bold"/>
                <a:ea typeface="Arimo Bold"/>
                <a:cs typeface="Arimo Bold"/>
                <a:sym typeface="Arimo Bold"/>
              </a:rPr>
              <a:t>(When)</a:t>
            </a:r>
            <a:r>
              <a:rPr lang="en-US" sz="2995">
                <a:solidFill>
                  <a:srgbClr val="866255"/>
                </a:solidFill>
                <a:latin typeface="Arimo"/>
                <a:ea typeface="Arimo"/>
                <a:cs typeface="Arimo"/>
                <a:sym typeface="Arimo"/>
              </a:rPr>
              <a:t> setelah hujan deras mengguyur kawasan puncak selama lima jam </a:t>
            </a:r>
            <a:r>
              <a:rPr lang="en-US" b="true" sz="2995">
                <a:solidFill>
                  <a:srgbClr val="EB1D67"/>
                </a:solidFill>
                <a:latin typeface="Arimo Bold"/>
                <a:ea typeface="Arimo Bold"/>
                <a:cs typeface="Arimo Bold"/>
                <a:sym typeface="Arimo Bold"/>
              </a:rPr>
              <a:t>(Why)</a:t>
            </a:r>
            <a:r>
              <a:rPr lang="en-US" sz="2995">
                <a:solidFill>
                  <a:srgbClr val="866255"/>
                </a:solidFill>
                <a:latin typeface="Arimo"/>
                <a:ea typeface="Arimo"/>
                <a:cs typeface="Arimo"/>
                <a:sym typeface="Arimo"/>
              </a:rPr>
              <a:t>. Badan Nasional Penanggulangan Bencana (BNPB) </a:t>
            </a:r>
            <a:r>
              <a:rPr lang="en-US" b="true" sz="2995">
                <a:solidFill>
                  <a:srgbClr val="EB1D67"/>
                </a:solidFill>
                <a:latin typeface="Arimo Bold"/>
                <a:ea typeface="Arimo Bold"/>
                <a:cs typeface="Arimo Bold"/>
                <a:sym typeface="Arimo Bold"/>
              </a:rPr>
              <a:t>(Who)</a:t>
            </a:r>
            <a:r>
              <a:rPr lang="en-US" sz="2995">
                <a:solidFill>
                  <a:srgbClr val="866255"/>
                </a:solidFill>
                <a:latin typeface="Arimo"/>
                <a:ea typeface="Arimo"/>
                <a:cs typeface="Arimo"/>
                <a:sym typeface="Arimo"/>
              </a:rPr>
              <a:t> melaporkan sedikitnya</a:t>
            </a:r>
            <a:r>
              <a:rPr lang="en-US" sz="2995">
                <a:solidFill>
                  <a:srgbClr val="866255"/>
                </a:solidFill>
                <a:latin typeface="Arimo"/>
                <a:ea typeface="Arimo"/>
                <a:cs typeface="Arimo"/>
                <a:sym typeface="Arimo"/>
              </a:rPr>
              <a:t> lim</a:t>
            </a:r>
            <a:r>
              <a:rPr lang="en-US" sz="2995">
                <a:solidFill>
                  <a:srgbClr val="866255"/>
                </a:solidFill>
                <a:latin typeface="Arimo"/>
                <a:ea typeface="Arimo"/>
                <a:cs typeface="Arimo"/>
                <a:sym typeface="Arimo"/>
              </a:rPr>
              <a:t>a orang tewas dan ratusan warga terpaksa mengungsi </a:t>
            </a:r>
            <a:r>
              <a:rPr lang="en-US" b="true" sz="2995">
                <a:solidFill>
                  <a:srgbClr val="EB1D67"/>
                </a:solidFill>
                <a:latin typeface="Arimo Bold"/>
                <a:ea typeface="Arimo Bold"/>
                <a:cs typeface="Arimo Bold"/>
                <a:sym typeface="Arimo Bold"/>
              </a:rPr>
              <a:t>(How)</a:t>
            </a:r>
            <a:r>
              <a:rPr lang="en-US" sz="2995">
                <a:solidFill>
                  <a:srgbClr val="866255"/>
                </a:solidFill>
                <a:latin typeface="Arimo"/>
                <a:ea typeface="Arimo"/>
                <a:cs typeface="Arimo"/>
                <a:sym typeface="Arimo"/>
              </a:rPr>
              <a:t>.</a:t>
            </a:r>
          </a:p>
          <a:p>
            <a:pPr algn="just">
              <a:lnSpc>
                <a:spcPts val="4193"/>
              </a:lnSpc>
              <a:spcBef>
                <a:spcPct val="0"/>
              </a:spcBef>
            </a:pPr>
          </a:p>
        </p:txBody>
      </p:sp>
      <p:sp>
        <p:nvSpPr>
          <p:cNvPr name="TextBox 16" id="16"/>
          <p:cNvSpPr txBox="true"/>
          <p:nvPr/>
        </p:nvSpPr>
        <p:spPr>
          <a:xfrm rot="0">
            <a:off x="5808087" y="7677770"/>
            <a:ext cx="12077410" cy="2086085"/>
          </a:xfrm>
          <a:prstGeom prst="rect">
            <a:avLst/>
          </a:prstGeom>
        </p:spPr>
        <p:txBody>
          <a:bodyPr anchor="t" rtlCol="false" tIns="0" lIns="0" bIns="0" rIns="0">
            <a:spAutoFit/>
          </a:bodyPr>
          <a:lstStyle/>
          <a:p>
            <a:pPr algn="just">
              <a:lnSpc>
                <a:spcPts val="4193"/>
              </a:lnSpc>
              <a:spcBef>
                <a:spcPct val="0"/>
              </a:spcBef>
            </a:pPr>
            <a:r>
              <a:rPr lang="en-US" sz="2995">
                <a:solidFill>
                  <a:srgbClr val="866255"/>
                </a:solidFill>
                <a:latin typeface="Arimo"/>
                <a:ea typeface="Arimo"/>
                <a:cs typeface="Arimo"/>
                <a:sym typeface="Arimo"/>
              </a:rPr>
              <a:t>Pada Senin malam, kebakaran </a:t>
            </a:r>
            <a:r>
              <a:rPr lang="en-US" sz="2995">
                <a:solidFill>
                  <a:srgbClr val="866255"/>
                </a:solidFill>
                <a:latin typeface="Arimo"/>
                <a:ea typeface="Arimo"/>
                <a:cs typeface="Arimo"/>
                <a:sym typeface="Arimo"/>
              </a:rPr>
              <a:t>h</a:t>
            </a:r>
            <a:r>
              <a:rPr lang="en-US" sz="2995">
                <a:solidFill>
                  <a:srgbClr val="866255"/>
                </a:solidFill>
                <a:latin typeface="Arimo"/>
                <a:ea typeface="Arimo"/>
                <a:cs typeface="Arimo"/>
                <a:sym typeface="Arimo"/>
              </a:rPr>
              <a:t>eb</a:t>
            </a:r>
            <a:r>
              <a:rPr lang="en-US" sz="2995">
                <a:solidFill>
                  <a:srgbClr val="866255"/>
                </a:solidFill>
                <a:latin typeface="Arimo"/>
                <a:ea typeface="Arimo"/>
                <a:cs typeface="Arimo"/>
                <a:sym typeface="Arimo"/>
              </a:rPr>
              <a:t>at</a:t>
            </a:r>
            <a:r>
              <a:rPr lang="en-US" sz="2995">
                <a:solidFill>
                  <a:srgbClr val="866255"/>
                </a:solidFill>
                <a:latin typeface="Arimo"/>
                <a:ea typeface="Arimo"/>
                <a:cs typeface="Arimo"/>
                <a:sym typeface="Arimo"/>
              </a:rPr>
              <a:t> melanda sebuah pabrik tekstil di Kawasan Industri Pulogadu</a:t>
            </a:r>
            <a:r>
              <a:rPr lang="en-US" sz="2995">
                <a:solidFill>
                  <a:srgbClr val="866255"/>
                </a:solidFill>
                <a:latin typeface="Arimo"/>
                <a:ea typeface="Arimo"/>
                <a:cs typeface="Arimo"/>
                <a:sym typeface="Arimo"/>
              </a:rPr>
              <a:t>n</a:t>
            </a:r>
            <a:r>
              <a:rPr lang="en-US" sz="2995">
                <a:solidFill>
                  <a:srgbClr val="866255"/>
                </a:solidFill>
                <a:latin typeface="Arimo"/>
                <a:ea typeface="Arimo"/>
                <a:cs typeface="Arimo"/>
                <a:sym typeface="Arimo"/>
              </a:rPr>
              <a:t>g, menyebabkan kerugian diperkirakan mencapai miliaran rupiah. Tidak ada korban jiwa dalam insiden ini, berkat respons cepat dari tim pemadam kebakaran.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5964476" y="2824933"/>
            <a:ext cx="11921021" cy="470546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Setelah teras berita, bagian tengah berfungsi untuk memberikan detail tambahan dan konteks. Bagian ini berisi:</a:t>
            </a:r>
          </a:p>
          <a:p>
            <a:pPr algn="just" marL="646762" indent="-323381" lvl="1">
              <a:lnSpc>
                <a:spcPts val="4193"/>
              </a:lnSpc>
              <a:buFont typeface="Arial"/>
              <a:buChar char="•"/>
            </a:pPr>
            <a:r>
              <a:rPr lang="en-US" sz="2995">
                <a:solidFill>
                  <a:srgbClr val="866255"/>
                </a:solidFill>
                <a:latin typeface="Arimo"/>
                <a:ea typeface="Arimo"/>
                <a:cs typeface="Arimo"/>
                <a:sym typeface="Arimo"/>
              </a:rPr>
              <a:t>Informasi Pendukung: Data, statistik, dan fakta yang memperkuat teras berita.</a:t>
            </a:r>
          </a:p>
          <a:p>
            <a:pPr algn="just" marL="646762" indent="-323381" lvl="1">
              <a:lnSpc>
                <a:spcPts val="4193"/>
              </a:lnSpc>
              <a:buFont typeface="Arial"/>
              <a:buChar char="•"/>
            </a:pPr>
            <a:r>
              <a:rPr lang="en-US" sz="2995">
                <a:solidFill>
                  <a:srgbClr val="866255"/>
                </a:solidFill>
                <a:latin typeface="Arimo"/>
                <a:ea typeface="Arimo"/>
                <a:cs typeface="Arimo"/>
                <a:sym typeface="Arimo"/>
              </a:rPr>
              <a:t>Kutipan (Quotes): Pernyataan dari saksi mata, pejabat, atau ahli yang relevan.</a:t>
            </a:r>
          </a:p>
          <a:p>
            <a:pPr algn="just" marL="646762" indent="-323381" lvl="1">
              <a:lnSpc>
                <a:spcPts val="4193"/>
              </a:lnSpc>
              <a:spcBef>
                <a:spcPct val="0"/>
              </a:spcBef>
              <a:buFont typeface="Arial"/>
              <a:buChar char="•"/>
            </a:pPr>
            <a:r>
              <a:rPr lang="en-US" sz="2995">
                <a:solidFill>
                  <a:srgbClr val="866255"/>
                </a:solidFill>
                <a:latin typeface="Arimo"/>
                <a:ea typeface="Arimo"/>
                <a:cs typeface="Arimo"/>
                <a:sym typeface="Arimo"/>
              </a:rPr>
              <a:t>L</a:t>
            </a:r>
            <a:r>
              <a:rPr lang="en-US" sz="2995">
                <a:solidFill>
                  <a:srgbClr val="866255"/>
                </a:solidFill>
                <a:latin typeface="Arimo"/>
                <a:ea typeface="Arimo"/>
                <a:cs typeface="Arimo"/>
                <a:sym typeface="Arimo"/>
              </a:rPr>
              <a:t>atar Belakang (Background): Sejarah atau kronologi ya</a:t>
            </a:r>
            <a:r>
              <a:rPr lang="en-US" sz="2995">
                <a:solidFill>
                  <a:srgbClr val="866255"/>
                </a:solidFill>
                <a:latin typeface="Arimo"/>
                <a:ea typeface="Arimo"/>
                <a:cs typeface="Arimo"/>
                <a:sym typeface="Arimo"/>
              </a:rPr>
              <a:t>ng</a:t>
            </a:r>
            <a:r>
              <a:rPr lang="en-US" sz="2995">
                <a:solidFill>
                  <a:srgbClr val="866255"/>
                </a:solidFill>
                <a:latin typeface="Arimo"/>
                <a:ea typeface="Arimo"/>
                <a:cs typeface="Arimo"/>
                <a:sym typeface="Arimo"/>
              </a:rPr>
              <a:t> mengarah pada peristiwa tersebut.</a:t>
            </a:r>
          </a:p>
          <a:p>
            <a:pPr algn="just">
              <a:lnSpc>
                <a:spcPts val="4193"/>
              </a:lnSpc>
              <a:spcBef>
                <a:spcPct val="0"/>
              </a:spcBef>
            </a:pPr>
          </a:p>
        </p:txBody>
      </p:sp>
      <p:sp>
        <p:nvSpPr>
          <p:cNvPr name="TextBox 14" id="14"/>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Body/Isi</a:t>
            </a:r>
          </a:p>
        </p:txBody>
      </p:sp>
      <p:sp>
        <p:nvSpPr>
          <p:cNvPr name="Freeform 15" id="15"/>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Body/Isi</a:t>
            </a:r>
          </a:p>
        </p:txBody>
      </p:sp>
      <p:sp>
        <p:nvSpPr>
          <p:cNvPr name="Freeform 14" id="14"/>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5808087" y="2994509"/>
            <a:ext cx="12077410" cy="3657710"/>
          </a:xfrm>
          <a:prstGeom prst="rect">
            <a:avLst/>
          </a:prstGeom>
        </p:spPr>
        <p:txBody>
          <a:bodyPr anchor="t" rtlCol="false" tIns="0" lIns="0" bIns="0" rIns="0">
            <a:spAutoFit/>
          </a:bodyPr>
          <a:lstStyle/>
          <a:p>
            <a:pPr algn="just">
              <a:lnSpc>
                <a:spcPts val="4193"/>
              </a:lnSpc>
            </a:pPr>
            <a:r>
              <a:rPr lang="en-US" sz="2995" b="true">
                <a:solidFill>
                  <a:srgbClr val="866255"/>
                </a:solidFill>
                <a:latin typeface="Arimo Bold"/>
                <a:ea typeface="Arimo Bold"/>
                <a:cs typeface="Arimo Bold"/>
                <a:sym typeface="Arimo Bold"/>
              </a:rPr>
              <a:t>Contoh Body :</a:t>
            </a:r>
          </a:p>
          <a:p>
            <a:pPr algn="just">
              <a:lnSpc>
                <a:spcPts val="4193"/>
              </a:lnSpc>
              <a:spcBef>
                <a:spcPct val="0"/>
              </a:spcBef>
            </a:pPr>
            <a:r>
              <a:rPr lang="en-US" sz="2995">
                <a:solidFill>
                  <a:srgbClr val="866255"/>
                </a:solidFill>
                <a:latin typeface="Arimo"/>
                <a:ea typeface="Arimo"/>
                <a:cs typeface="Arimo"/>
                <a:sym typeface="Arimo"/>
              </a:rPr>
              <a:t>Menurut Kepala BNPB, Doni Mon</a:t>
            </a:r>
            <a:r>
              <a:rPr lang="en-US" sz="2995">
                <a:solidFill>
                  <a:srgbClr val="866255"/>
                </a:solidFill>
                <a:latin typeface="Arimo"/>
                <a:ea typeface="Arimo"/>
                <a:cs typeface="Arimo"/>
                <a:sym typeface="Arimo"/>
              </a:rPr>
              <a:t>a</a:t>
            </a:r>
            <a:r>
              <a:rPr lang="en-US" sz="2995">
                <a:solidFill>
                  <a:srgbClr val="866255"/>
                </a:solidFill>
                <a:latin typeface="Arimo"/>
                <a:ea typeface="Arimo"/>
                <a:cs typeface="Arimo"/>
                <a:sym typeface="Arimo"/>
              </a:rPr>
              <a:t>rdo, ketinggian air mencapai dua m</a:t>
            </a:r>
            <a:r>
              <a:rPr lang="en-US" sz="2995">
                <a:solidFill>
                  <a:srgbClr val="866255"/>
                </a:solidFill>
                <a:latin typeface="Arimo"/>
                <a:ea typeface="Arimo"/>
                <a:cs typeface="Arimo"/>
                <a:sym typeface="Arimo"/>
              </a:rPr>
              <a:t>e</a:t>
            </a:r>
            <a:r>
              <a:rPr lang="en-US" sz="2995">
                <a:solidFill>
                  <a:srgbClr val="866255"/>
                </a:solidFill>
                <a:latin typeface="Arimo"/>
                <a:ea typeface="Arimo"/>
                <a:cs typeface="Arimo"/>
                <a:sym typeface="Arimo"/>
              </a:rPr>
              <a:t>t</a:t>
            </a:r>
            <a:r>
              <a:rPr lang="en-US" sz="2995">
                <a:solidFill>
                  <a:srgbClr val="866255"/>
                </a:solidFill>
                <a:latin typeface="Arimo"/>
                <a:ea typeface="Arimo"/>
                <a:cs typeface="Arimo"/>
                <a:sym typeface="Arimo"/>
              </a:rPr>
              <a:t>e</a:t>
            </a:r>
            <a:r>
              <a:rPr lang="en-US" sz="2995">
                <a:solidFill>
                  <a:srgbClr val="866255"/>
                </a:solidFill>
                <a:latin typeface="Arimo"/>
                <a:ea typeface="Arimo"/>
                <a:cs typeface="Arimo"/>
                <a:sym typeface="Arimo"/>
              </a:rPr>
              <a:t>r di Desa Sukamaju, wilaya</a:t>
            </a:r>
            <a:r>
              <a:rPr lang="en-US" sz="2995">
                <a:solidFill>
                  <a:srgbClr val="866255"/>
                </a:solidFill>
                <a:latin typeface="Arimo"/>
                <a:ea typeface="Arimo"/>
                <a:cs typeface="Arimo"/>
                <a:sym typeface="Arimo"/>
              </a:rPr>
              <a:t>h</a:t>
            </a:r>
            <a:r>
              <a:rPr lang="en-US" sz="2995">
                <a:solidFill>
                  <a:srgbClr val="866255"/>
                </a:solidFill>
                <a:latin typeface="Arimo"/>
                <a:ea typeface="Arimo"/>
                <a:cs typeface="Arimo"/>
                <a:sym typeface="Arimo"/>
              </a:rPr>
              <a:t> ya</a:t>
            </a:r>
            <a:r>
              <a:rPr lang="en-US" sz="2995">
                <a:solidFill>
                  <a:srgbClr val="866255"/>
                </a:solidFill>
                <a:latin typeface="Arimo"/>
                <a:ea typeface="Arimo"/>
                <a:cs typeface="Arimo"/>
                <a:sym typeface="Arimo"/>
              </a:rPr>
              <a:t>n</a:t>
            </a:r>
            <a:r>
              <a:rPr lang="en-US" sz="2995">
                <a:solidFill>
                  <a:srgbClr val="866255"/>
                </a:solidFill>
                <a:latin typeface="Arimo"/>
                <a:ea typeface="Arimo"/>
                <a:cs typeface="Arimo"/>
                <a:sym typeface="Arimo"/>
              </a:rPr>
              <a:t>g terdampak paling parah. "Tim gabungan saat ini fokus pada evakuasi warga yang terjebak, terutama lansia dan anak-anak," ujarnya saat dihubungi pada Rabu pagi. Banjir disebabkan </a:t>
            </a:r>
            <a:r>
              <a:rPr lang="en-US" sz="2995">
                <a:solidFill>
                  <a:srgbClr val="866255"/>
                </a:solidFill>
                <a:latin typeface="Arimo"/>
                <a:ea typeface="Arimo"/>
                <a:cs typeface="Arimo"/>
                <a:sym typeface="Arimo"/>
              </a:rPr>
              <a:t>o</a:t>
            </a:r>
            <a:r>
              <a:rPr lang="en-US" sz="2995">
                <a:solidFill>
                  <a:srgbClr val="866255"/>
                </a:solidFill>
                <a:latin typeface="Arimo"/>
                <a:ea typeface="Arimo"/>
                <a:cs typeface="Arimo"/>
                <a:sym typeface="Arimo"/>
              </a:rPr>
              <a:t>leh meluapnya</a:t>
            </a:r>
            <a:r>
              <a:rPr lang="en-US" sz="2995">
                <a:solidFill>
                  <a:srgbClr val="866255"/>
                </a:solidFill>
                <a:latin typeface="Arimo"/>
                <a:ea typeface="Arimo"/>
                <a:cs typeface="Arimo"/>
                <a:sym typeface="Arimo"/>
              </a:rPr>
              <a:t> Su</a:t>
            </a:r>
            <a:r>
              <a:rPr lang="en-US" sz="2995">
                <a:solidFill>
                  <a:srgbClr val="866255"/>
                </a:solidFill>
                <a:latin typeface="Arimo"/>
                <a:ea typeface="Arimo"/>
                <a:cs typeface="Arimo"/>
                <a:sym typeface="Arimo"/>
              </a:rPr>
              <a:t>ngai Ciliwung yang tidak mampu menampung debit air hujan.</a:t>
            </a:r>
          </a:p>
        </p:txBody>
      </p:sp>
      <p:sp>
        <p:nvSpPr>
          <p:cNvPr name="TextBox 16" id="16"/>
          <p:cNvSpPr txBox="true"/>
          <p:nvPr/>
        </p:nvSpPr>
        <p:spPr>
          <a:xfrm rot="0">
            <a:off x="5808087" y="6939844"/>
            <a:ext cx="12077410" cy="3133835"/>
          </a:xfrm>
          <a:prstGeom prst="rect">
            <a:avLst/>
          </a:prstGeom>
        </p:spPr>
        <p:txBody>
          <a:bodyPr anchor="t" rtlCol="false" tIns="0" lIns="0" bIns="0" rIns="0">
            <a:spAutoFit/>
          </a:bodyPr>
          <a:lstStyle/>
          <a:p>
            <a:pPr algn="just">
              <a:lnSpc>
                <a:spcPts val="4193"/>
              </a:lnSpc>
              <a:spcBef>
                <a:spcPct val="0"/>
              </a:spcBef>
            </a:pPr>
            <a:r>
              <a:rPr lang="en-US" sz="2995">
                <a:solidFill>
                  <a:srgbClr val="866255"/>
                </a:solidFill>
                <a:latin typeface="Arimo"/>
                <a:ea typeface="Arimo"/>
                <a:cs typeface="Arimo"/>
                <a:sym typeface="Arimo"/>
              </a:rPr>
              <a:t>Petugas dari Dinas Penanggulangan Kebakaran d</a:t>
            </a:r>
            <a:r>
              <a:rPr lang="en-US" sz="2995">
                <a:solidFill>
                  <a:srgbClr val="866255"/>
                </a:solidFill>
                <a:latin typeface="Arimo"/>
                <a:ea typeface="Arimo"/>
                <a:cs typeface="Arimo"/>
                <a:sym typeface="Arimo"/>
              </a:rPr>
              <a:t>an</a:t>
            </a:r>
            <a:r>
              <a:rPr lang="en-US" sz="2995">
                <a:solidFill>
                  <a:srgbClr val="866255"/>
                </a:solidFill>
                <a:latin typeface="Arimo"/>
                <a:ea typeface="Arimo"/>
                <a:cs typeface="Arimo"/>
                <a:sym typeface="Arimo"/>
              </a:rPr>
              <a:t> Penyelamatan (Gulkarmat) Jakarta Timur tiba di lokasi sekitar pukul 21.00 WIB. Kepala Seksi Operasi Gulkarmat Jakarta Timur, Gatot S. mengatakan, "Kami mengerahkan 15 unit mobil pemadam dan 75 personel untuk memadamkan api yang sulit dikendalikan." Warga setempat melaporkan mendengar ledakan kecil sebelum api membesar.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5964476" y="2824933"/>
            <a:ext cx="11921021" cy="4705460"/>
          </a:xfrm>
          <a:prstGeom prst="rect">
            <a:avLst/>
          </a:prstGeom>
        </p:spPr>
        <p:txBody>
          <a:bodyPr anchor="t" rtlCol="false" tIns="0" lIns="0" bIns="0" rIns="0">
            <a:spAutoFit/>
          </a:bodyPr>
          <a:lstStyle/>
          <a:p>
            <a:pPr algn="just">
              <a:lnSpc>
                <a:spcPts val="4193"/>
              </a:lnSpc>
            </a:pPr>
            <a:r>
              <a:rPr lang="en-US" sz="2995">
                <a:solidFill>
                  <a:srgbClr val="866255"/>
                </a:solidFill>
                <a:latin typeface="Arimo"/>
                <a:ea typeface="Arimo"/>
                <a:cs typeface="Arimo"/>
                <a:sym typeface="Arimo"/>
              </a:rPr>
              <a:t>Ini adalah bagian terakhir dari artikel, yang berisi informasi paling tidak penting. Bagian ini bisa dipotong oleh editor jika ruang terbatas tanpa mengganggu pemahaman inti berita. Isinya bisa berupa:</a:t>
            </a:r>
          </a:p>
          <a:p>
            <a:pPr algn="just" marL="646762" indent="-323381" lvl="1">
              <a:lnSpc>
                <a:spcPts val="4193"/>
              </a:lnSpc>
              <a:buFont typeface="Arial"/>
              <a:buChar char="•"/>
            </a:pPr>
            <a:r>
              <a:rPr lang="en-US" sz="2995">
                <a:solidFill>
                  <a:srgbClr val="866255"/>
                </a:solidFill>
                <a:latin typeface="Arimo"/>
                <a:ea typeface="Arimo"/>
                <a:cs typeface="Arimo"/>
                <a:sym typeface="Arimo"/>
              </a:rPr>
              <a:t>Detail Tambahan: Informasi yang kurang relevan namun masih terkait.</a:t>
            </a:r>
          </a:p>
          <a:p>
            <a:pPr algn="just" marL="646762" indent="-323381" lvl="1">
              <a:lnSpc>
                <a:spcPts val="4193"/>
              </a:lnSpc>
              <a:buFont typeface="Arial"/>
              <a:buChar char="•"/>
            </a:pPr>
            <a:r>
              <a:rPr lang="en-US" sz="2995">
                <a:solidFill>
                  <a:srgbClr val="866255"/>
                </a:solidFill>
                <a:latin typeface="Arimo"/>
                <a:ea typeface="Arimo"/>
                <a:cs typeface="Arimo"/>
                <a:sym typeface="Arimo"/>
              </a:rPr>
              <a:t>Keterangan L</a:t>
            </a:r>
            <a:r>
              <a:rPr lang="en-US" sz="2995">
                <a:solidFill>
                  <a:srgbClr val="866255"/>
                </a:solidFill>
                <a:latin typeface="Arimo"/>
                <a:ea typeface="Arimo"/>
                <a:cs typeface="Arimo"/>
                <a:sym typeface="Arimo"/>
              </a:rPr>
              <a:t>anjutan: Apa yang akan terjadi selanjutnya (misalnya, i</a:t>
            </a:r>
            <a:r>
              <a:rPr lang="en-US" sz="2995">
                <a:solidFill>
                  <a:srgbClr val="866255"/>
                </a:solidFill>
                <a:latin typeface="Arimo"/>
                <a:ea typeface="Arimo"/>
                <a:cs typeface="Arimo"/>
                <a:sym typeface="Arimo"/>
              </a:rPr>
              <a:t>nvestigasi</a:t>
            </a:r>
            <a:r>
              <a:rPr lang="en-US" sz="2995">
                <a:solidFill>
                  <a:srgbClr val="866255"/>
                </a:solidFill>
                <a:latin typeface="Arimo"/>
                <a:ea typeface="Arimo"/>
                <a:cs typeface="Arimo"/>
                <a:sym typeface="Arimo"/>
              </a:rPr>
              <a:t> lebih lanjut).</a:t>
            </a:r>
          </a:p>
          <a:p>
            <a:pPr algn="just" marL="646762" indent="-323381" lvl="1">
              <a:lnSpc>
                <a:spcPts val="4193"/>
              </a:lnSpc>
              <a:spcBef>
                <a:spcPct val="0"/>
              </a:spcBef>
              <a:buFont typeface="Arial"/>
              <a:buChar char="•"/>
            </a:pPr>
            <a:r>
              <a:rPr lang="en-US" sz="2995">
                <a:solidFill>
                  <a:srgbClr val="866255"/>
                </a:solidFill>
                <a:latin typeface="Arimo"/>
                <a:ea typeface="Arimo"/>
                <a:cs typeface="Arimo"/>
                <a:sym typeface="Arimo"/>
              </a:rPr>
              <a:t>Sejarah Ringkas: Kejadian serupa di masa lalu.</a:t>
            </a:r>
          </a:p>
          <a:p>
            <a:pPr algn="just">
              <a:lnSpc>
                <a:spcPts val="4193"/>
              </a:lnSpc>
              <a:spcBef>
                <a:spcPct val="0"/>
              </a:spcBef>
            </a:pPr>
          </a:p>
        </p:txBody>
      </p:sp>
      <p:sp>
        <p:nvSpPr>
          <p:cNvPr name="TextBox 14" id="14"/>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Tail/Ekor Berita</a:t>
            </a:r>
          </a:p>
        </p:txBody>
      </p:sp>
      <p:sp>
        <p:nvSpPr>
          <p:cNvPr name="Freeform 15" id="15"/>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84076" y="9011440"/>
            <a:ext cx="6544043" cy="1504830"/>
            <a:chOff x="0" y="0"/>
            <a:chExt cx="1723534" cy="396334"/>
          </a:xfrm>
        </p:grpSpPr>
        <p:sp>
          <p:nvSpPr>
            <p:cNvPr name="Freeform 3" id="3"/>
            <p:cNvSpPr/>
            <p:nvPr/>
          </p:nvSpPr>
          <p:spPr>
            <a:xfrm flipH="false" flipV="false" rot="0">
              <a:off x="0" y="0"/>
              <a:ext cx="1723534" cy="396334"/>
            </a:xfrm>
            <a:custGeom>
              <a:avLst/>
              <a:gdLst/>
              <a:ahLst/>
              <a:cxnLst/>
              <a:rect r="r" b="b" t="t" l="l"/>
              <a:pathLst>
                <a:path h="396334" w="1723534">
                  <a:moveTo>
                    <a:pt x="0" y="0"/>
                  </a:moveTo>
                  <a:lnTo>
                    <a:pt x="1723534" y="0"/>
                  </a:lnTo>
                  <a:lnTo>
                    <a:pt x="1723534" y="396334"/>
                  </a:lnTo>
                  <a:lnTo>
                    <a:pt x="0" y="396334"/>
                  </a:lnTo>
                  <a:close/>
                </a:path>
              </a:pathLst>
            </a:custGeom>
            <a:solidFill>
              <a:srgbClr val="FFFFFF"/>
            </a:solidFill>
          </p:spPr>
        </p:sp>
        <p:sp>
          <p:nvSpPr>
            <p:cNvPr name="TextBox 4" id="4"/>
            <p:cNvSpPr txBox="true"/>
            <p:nvPr/>
          </p:nvSpPr>
          <p:spPr>
            <a:xfrm>
              <a:off x="0" y="-38100"/>
              <a:ext cx="1723534" cy="434434"/>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3424140" y="349210"/>
            <a:ext cx="1026067" cy="1012813"/>
          </a:xfrm>
          <a:custGeom>
            <a:avLst/>
            <a:gdLst/>
            <a:ahLst/>
            <a:cxnLst/>
            <a:rect r="r" b="b" t="t" l="l"/>
            <a:pathLst>
              <a:path h="1012813" w="1026067">
                <a:moveTo>
                  <a:pt x="0" y="0"/>
                </a:moveTo>
                <a:lnTo>
                  <a:pt x="1026067" y="0"/>
                </a:lnTo>
                <a:lnTo>
                  <a:pt x="1026067" y="1012813"/>
                </a:lnTo>
                <a:lnTo>
                  <a:pt x="0" y="1012813"/>
                </a:lnTo>
                <a:lnTo>
                  <a:pt x="0" y="0"/>
                </a:lnTo>
                <a:close/>
              </a:path>
            </a:pathLst>
          </a:custGeom>
          <a:blipFill>
            <a:blip r:embed="rId2"/>
            <a:stretch>
              <a:fillRect l="0" t="0" r="0" b="0"/>
            </a:stretch>
          </a:blipFill>
        </p:spPr>
      </p:sp>
      <p:sp>
        <p:nvSpPr>
          <p:cNvPr name="Freeform 6" id="6"/>
          <p:cNvSpPr/>
          <p:nvPr/>
        </p:nvSpPr>
        <p:spPr>
          <a:xfrm flipH="false" flipV="false" rot="0">
            <a:off x="12148140" y="271721"/>
            <a:ext cx="1181422" cy="1184383"/>
          </a:xfrm>
          <a:custGeom>
            <a:avLst/>
            <a:gdLst/>
            <a:ahLst/>
            <a:cxnLst/>
            <a:rect r="r" b="b" t="t" l="l"/>
            <a:pathLst>
              <a:path h="1184383" w="1181422">
                <a:moveTo>
                  <a:pt x="0" y="0"/>
                </a:moveTo>
                <a:lnTo>
                  <a:pt x="1181422" y="0"/>
                </a:lnTo>
                <a:lnTo>
                  <a:pt x="1181422" y="1184382"/>
                </a:lnTo>
                <a:lnTo>
                  <a:pt x="0" y="1184382"/>
                </a:lnTo>
                <a:lnTo>
                  <a:pt x="0" y="0"/>
                </a:lnTo>
                <a:close/>
              </a:path>
            </a:pathLst>
          </a:custGeom>
          <a:blipFill>
            <a:blip r:embed="rId3"/>
            <a:stretch>
              <a:fillRect l="0" t="0" r="0" b="0"/>
            </a:stretch>
          </a:blipFill>
        </p:spPr>
      </p:sp>
      <p:sp>
        <p:nvSpPr>
          <p:cNvPr name="Freeform 7" id="7"/>
          <p:cNvSpPr/>
          <p:nvPr/>
        </p:nvSpPr>
        <p:spPr>
          <a:xfrm flipH="false" flipV="false" rot="0">
            <a:off x="14663178" y="349210"/>
            <a:ext cx="1184383" cy="1184383"/>
          </a:xfrm>
          <a:custGeom>
            <a:avLst/>
            <a:gdLst/>
            <a:ahLst/>
            <a:cxnLst/>
            <a:rect r="r" b="b" t="t" l="l"/>
            <a:pathLst>
              <a:path h="1184383" w="1184383">
                <a:moveTo>
                  <a:pt x="0" y="0"/>
                </a:moveTo>
                <a:lnTo>
                  <a:pt x="1184383" y="0"/>
                </a:lnTo>
                <a:lnTo>
                  <a:pt x="1184383" y="1184382"/>
                </a:lnTo>
                <a:lnTo>
                  <a:pt x="0" y="1184382"/>
                </a:lnTo>
                <a:lnTo>
                  <a:pt x="0" y="0"/>
                </a:lnTo>
                <a:close/>
              </a:path>
            </a:pathLst>
          </a:custGeom>
          <a:blipFill>
            <a:blip r:embed="rId4"/>
            <a:stretch>
              <a:fillRect l="0" t="0" r="0" b="0"/>
            </a:stretch>
          </a:blipFill>
        </p:spPr>
      </p:sp>
      <p:sp>
        <p:nvSpPr>
          <p:cNvPr name="Freeform 8" id="8"/>
          <p:cNvSpPr/>
          <p:nvPr/>
        </p:nvSpPr>
        <p:spPr>
          <a:xfrm flipH="false" flipV="false" rot="0">
            <a:off x="16200917" y="502625"/>
            <a:ext cx="1372548" cy="790931"/>
          </a:xfrm>
          <a:custGeom>
            <a:avLst/>
            <a:gdLst/>
            <a:ahLst/>
            <a:cxnLst/>
            <a:rect r="r" b="b" t="t" l="l"/>
            <a:pathLst>
              <a:path h="790931" w="1372548">
                <a:moveTo>
                  <a:pt x="0" y="0"/>
                </a:moveTo>
                <a:lnTo>
                  <a:pt x="1372548" y="0"/>
                </a:lnTo>
                <a:lnTo>
                  <a:pt x="1372548" y="790931"/>
                </a:lnTo>
                <a:lnTo>
                  <a:pt x="0" y="790931"/>
                </a:lnTo>
                <a:lnTo>
                  <a:pt x="0" y="0"/>
                </a:lnTo>
                <a:close/>
              </a:path>
            </a:pathLst>
          </a:custGeom>
          <a:blipFill>
            <a:blip r:embed="rId5"/>
            <a:stretch>
              <a:fillRect l="0" t="0" r="0" b="0"/>
            </a:stretch>
          </a:blipFill>
        </p:spPr>
      </p:sp>
      <p:sp>
        <p:nvSpPr>
          <p:cNvPr name="Freeform 9" id="9"/>
          <p:cNvSpPr/>
          <p:nvPr/>
        </p:nvSpPr>
        <p:spPr>
          <a:xfrm flipH="false" flipV="false" rot="-1998007">
            <a:off x="-9122350" y="-10238399"/>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true" rot="0">
            <a:off x="-7581133" y="8405994"/>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0">
            <a:off x="-3785925" y="-13126603"/>
            <a:ext cx="17219666" cy="14026201"/>
          </a:xfrm>
          <a:custGeom>
            <a:avLst/>
            <a:gdLst/>
            <a:ahLst/>
            <a:cxnLst/>
            <a:rect r="r" b="b" t="t" l="l"/>
            <a:pathLst>
              <a:path h="14026201" w="17219666">
                <a:moveTo>
                  <a:pt x="0" y="14026201"/>
                </a:moveTo>
                <a:lnTo>
                  <a:pt x="17219666" y="14026201"/>
                </a:lnTo>
                <a:lnTo>
                  <a:pt x="17219666" y="0"/>
                </a:lnTo>
                <a:lnTo>
                  <a:pt x="0" y="0"/>
                </a:lnTo>
                <a:lnTo>
                  <a:pt x="0" y="1402620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1998007">
            <a:off x="-8218560" y="8931807"/>
            <a:ext cx="15928608" cy="12974575"/>
          </a:xfrm>
          <a:custGeom>
            <a:avLst/>
            <a:gdLst/>
            <a:ahLst/>
            <a:cxnLst/>
            <a:rect r="r" b="b" t="t" l="l"/>
            <a:pathLst>
              <a:path h="12974575" w="15928608">
                <a:moveTo>
                  <a:pt x="0" y="0"/>
                </a:moveTo>
                <a:lnTo>
                  <a:pt x="15928608" y="0"/>
                </a:lnTo>
                <a:lnTo>
                  <a:pt x="15928608" y="12974575"/>
                </a:lnTo>
                <a:lnTo>
                  <a:pt x="0" y="129745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4312953" y="1527765"/>
            <a:ext cx="13572544" cy="1161944"/>
          </a:xfrm>
          <a:prstGeom prst="rect">
            <a:avLst/>
          </a:prstGeom>
        </p:spPr>
        <p:txBody>
          <a:bodyPr anchor="t" rtlCol="false" tIns="0" lIns="0" bIns="0" rIns="0">
            <a:spAutoFit/>
          </a:bodyPr>
          <a:lstStyle/>
          <a:p>
            <a:pPr algn="r">
              <a:lnSpc>
                <a:spcPts val="9455"/>
              </a:lnSpc>
              <a:spcBef>
                <a:spcPct val="0"/>
              </a:spcBef>
            </a:pPr>
            <a:r>
              <a:rPr lang="en-US" sz="6754">
                <a:solidFill>
                  <a:srgbClr val="F58D05"/>
                </a:solidFill>
                <a:latin typeface="League Spartan"/>
                <a:ea typeface="League Spartan"/>
                <a:cs typeface="League Spartan"/>
                <a:sym typeface="League Spartan"/>
              </a:rPr>
              <a:t>Tail/Ekor Berita</a:t>
            </a:r>
          </a:p>
        </p:txBody>
      </p:sp>
      <p:sp>
        <p:nvSpPr>
          <p:cNvPr name="Freeform 14" id="14"/>
          <p:cNvSpPr/>
          <p:nvPr/>
        </p:nvSpPr>
        <p:spPr>
          <a:xfrm flipH="false" flipV="false" rot="-10800000">
            <a:off x="525997" y="3535560"/>
            <a:ext cx="4507738" cy="3470958"/>
          </a:xfrm>
          <a:custGeom>
            <a:avLst/>
            <a:gdLst/>
            <a:ahLst/>
            <a:cxnLst/>
            <a:rect r="r" b="b" t="t" l="l"/>
            <a:pathLst>
              <a:path h="3470958" w="4507738">
                <a:moveTo>
                  <a:pt x="0" y="0"/>
                </a:moveTo>
                <a:lnTo>
                  <a:pt x="4507738" y="0"/>
                </a:lnTo>
                <a:lnTo>
                  <a:pt x="4507738" y="3470959"/>
                </a:lnTo>
                <a:lnTo>
                  <a:pt x="0" y="34709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5808087" y="2994509"/>
            <a:ext cx="12077410" cy="2609960"/>
          </a:xfrm>
          <a:prstGeom prst="rect">
            <a:avLst/>
          </a:prstGeom>
        </p:spPr>
        <p:txBody>
          <a:bodyPr anchor="t" rtlCol="false" tIns="0" lIns="0" bIns="0" rIns="0">
            <a:spAutoFit/>
          </a:bodyPr>
          <a:lstStyle/>
          <a:p>
            <a:pPr algn="just">
              <a:lnSpc>
                <a:spcPts val="4193"/>
              </a:lnSpc>
            </a:pPr>
            <a:r>
              <a:rPr lang="en-US" sz="2995" b="true">
                <a:solidFill>
                  <a:srgbClr val="866255"/>
                </a:solidFill>
                <a:latin typeface="Arimo Bold"/>
                <a:ea typeface="Arimo Bold"/>
                <a:cs typeface="Arimo Bold"/>
                <a:sym typeface="Arimo Bold"/>
              </a:rPr>
              <a:t>Contoh Tail :</a:t>
            </a:r>
          </a:p>
          <a:p>
            <a:pPr algn="just">
              <a:lnSpc>
                <a:spcPts val="4193"/>
              </a:lnSpc>
              <a:spcBef>
                <a:spcPct val="0"/>
              </a:spcBef>
            </a:pPr>
            <a:r>
              <a:rPr lang="en-US" sz="2995">
                <a:solidFill>
                  <a:srgbClr val="866255"/>
                </a:solidFill>
                <a:latin typeface="Arimo"/>
                <a:ea typeface="Arimo"/>
                <a:cs typeface="Arimo"/>
                <a:sym typeface="Arimo"/>
              </a:rPr>
              <a:t>Peristiwa banjir serupa pernah t</a:t>
            </a:r>
            <a:r>
              <a:rPr lang="en-US" sz="2995">
                <a:solidFill>
                  <a:srgbClr val="866255"/>
                </a:solidFill>
                <a:latin typeface="Arimo"/>
                <a:ea typeface="Arimo"/>
                <a:cs typeface="Arimo"/>
                <a:sym typeface="Arimo"/>
              </a:rPr>
              <a:t>e</a:t>
            </a:r>
            <a:r>
              <a:rPr lang="en-US" sz="2995">
                <a:solidFill>
                  <a:srgbClr val="866255"/>
                </a:solidFill>
                <a:latin typeface="Arimo"/>
                <a:ea typeface="Arimo"/>
                <a:cs typeface="Arimo"/>
                <a:sym typeface="Arimo"/>
              </a:rPr>
              <a:t>rjadi di wilaya</a:t>
            </a:r>
            <a:r>
              <a:rPr lang="en-US" sz="2995">
                <a:solidFill>
                  <a:srgbClr val="866255"/>
                </a:solidFill>
                <a:latin typeface="Arimo"/>
                <a:ea typeface="Arimo"/>
                <a:cs typeface="Arimo"/>
                <a:sym typeface="Arimo"/>
              </a:rPr>
              <a:t>h</a:t>
            </a:r>
            <a:r>
              <a:rPr lang="en-US" sz="2995">
                <a:solidFill>
                  <a:srgbClr val="866255"/>
                </a:solidFill>
                <a:latin typeface="Arimo"/>
                <a:ea typeface="Arimo"/>
                <a:cs typeface="Arimo"/>
                <a:sym typeface="Arimo"/>
              </a:rPr>
              <a:t> tersebut lima tahun lalu, namun tidak menimbulkan korban jiwa. Pemerintah Kabupaten Bogor telah menetapkan status tanggap darurat bencana selama 14 hari ke depan.</a:t>
            </a:r>
          </a:p>
        </p:txBody>
      </p:sp>
      <p:sp>
        <p:nvSpPr>
          <p:cNvPr name="TextBox 16" id="16"/>
          <p:cNvSpPr txBox="true"/>
          <p:nvPr/>
        </p:nvSpPr>
        <p:spPr>
          <a:xfrm rot="0">
            <a:off x="5808087" y="5833070"/>
            <a:ext cx="12077410" cy="2086085"/>
          </a:xfrm>
          <a:prstGeom prst="rect">
            <a:avLst/>
          </a:prstGeom>
        </p:spPr>
        <p:txBody>
          <a:bodyPr anchor="t" rtlCol="false" tIns="0" lIns="0" bIns="0" rIns="0">
            <a:spAutoFit/>
          </a:bodyPr>
          <a:lstStyle/>
          <a:p>
            <a:pPr algn="just">
              <a:lnSpc>
                <a:spcPts val="4193"/>
              </a:lnSpc>
              <a:spcBef>
                <a:spcPct val="0"/>
              </a:spcBef>
            </a:pPr>
            <a:r>
              <a:rPr lang="en-US" sz="2995">
                <a:solidFill>
                  <a:srgbClr val="866255"/>
                </a:solidFill>
                <a:latin typeface="Arimo"/>
                <a:ea typeface="Arimo"/>
                <a:cs typeface="Arimo"/>
                <a:sym typeface="Arimo"/>
              </a:rPr>
              <a:t>Polisi masih menyelidiki penyebab pasti kebakaran. Area pabrik tersebut telah dipasang garis polisi untuk kepentingan investigasi. Pemilik pabrik belum bisa dimintai keterangan terkait kerugian yang dialami.</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535787" y="289252"/>
            <a:ext cx="11216426" cy="1336021"/>
          </a:xfrm>
          <a:prstGeom prst="rect">
            <a:avLst/>
          </a:prstGeom>
        </p:spPr>
        <p:txBody>
          <a:bodyPr anchor="t" rtlCol="false" tIns="0" lIns="0" bIns="0" rIns="0">
            <a:spAutoFit/>
          </a:bodyPr>
          <a:lstStyle/>
          <a:p>
            <a:pPr algn="ctr">
              <a:lnSpc>
                <a:spcPts val="10995"/>
              </a:lnSpc>
              <a:spcBef>
                <a:spcPct val="0"/>
              </a:spcBef>
            </a:pPr>
            <a:r>
              <a:rPr lang="en-US" sz="7854">
                <a:solidFill>
                  <a:srgbClr val="F58D05"/>
                </a:solidFill>
                <a:latin typeface="League Spartan"/>
                <a:ea typeface="League Spartan"/>
                <a:cs typeface="League Spartan"/>
                <a:sym typeface="League Spartan"/>
              </a:rPr>
              <a:t>Penugasan</a:t>
            </a:r>
          </a:p>
        </p:txBody>
      </p:sp>
      <p:sp>
        <p:nvSpPr>
          <p:cNvPr name="Freeform 3" id="3"/>
          <p:cNvSpPr/>
          <p:nvPr/>
        </p:nvSpPr>
        <p:spPr>
          <a:xfrm flipH="false" flipV="true" rot="-1449686">
            <a:off x="-8998541" y="-12611241"/>
            <a:ext cx="17219666" cy="14026201"/>
          </a:xfrm>
          <a:custGeom>
            <a:avLst/>
            <a:gdLst/>
            <a:ahLst/>
            <a:cxnLst/>
            <a:rect r="r" b="b" t="t" l="l"/>
            <a:pathLst>
              <a:path h="14026201" w="17219666">
                <a:moveTo>
                  <a:pt x="0" y="14026201"/>
                </a:moveTo>
                <a:lnTo>
                  <a:pt x="17219667" y="14026201"/>
                </a:lnTo>
                <a:lnTo>
                  <a:pt x="17219667" y="0"/>
                </a:lnTo>
                <a:lnTo>
                  <a:pt x="0" y="0"/>
                </a:lnTo>
                <a:lnTo>
                  <a:pt x="0" y="14026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true" rot="-1449686">
            <a:off x="13620629" y="-8038281"/>
            <a:ext cx="17219666" cy="14026201"/>
          </a:xfrm>
          <a:custGeom>
            <a:avLst/>
            <a:gdLst/>
            <a:ahLst/>
            <a:cxnLst/>
            <a:rect r="r" b="b" t="t" l="l"/>
            <a:pathLst>
              <a:path h="14026201" w="17219666">
                <a:moveTo>
                  <a:pt x="0" y="14026201"/>
                </a:moveTo>
                <a:lnTo>
                  <a:pt x="17219667" y="14026201"/>
                </a:lnTo>
                <a:lnTo>
                  <a:pt x="17219667"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814830" y="547680"/>
            <a:ext cx="1954659" cy="2735528"/>
          </a:xfrm>
          <a:custGeom>
            <a:avLst/>
            <a:gdLst/>
            <a:ahLst/>
            <a:cxnLst/>
            <a:rect r="r" b="b" t="t" l="l"/>
            <a:pathLst>
              <a:path h="2735528" w="1954659">
                <a:moveTo>
                  <a:pt x="0" y="0"/>
                </a:moveTo>
                <a:lnTo>
                  <a:pt x="1954659" y="0"/>
                </a:lnTo>
                <a:lnTo>
                  <a:pt x="1954659" y="2735529"/>
                </a:lnTo>
                <a:lnTo>
                  <a:pt x="0" y="27355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95705" y="7110182"/>
            <a:ext cx="3006064" cy="3176818"/>
          </a:xfrm>
          <a:custGeom>
            <a:avLst/>
            <a:gdLst/>
            <a:ahLst/>
            <a:cxnLst/>
            <a:rect r="r" b="b" t="t" l="l"/>
            <a:pathLst>
              <a:path h="3176818" w="3006064">
                <a:moveTo>
                  <a:pt x="0" y="0"/>
                </a:moveTo>
                <a:lnTo>
                  <a:pt x="3006064" y="0"/>
                </a:lnTo>
                <a:lnTo>
                  <a:pt x="3006064" y="3176818"/>
                </a:lnTo>
                <a:lnTo>
                  <a:pt x="0" y="3176818"/>
                </a:lnTo>
                <a:lnTo>
                  <a:pt x="0" y="0"/>
                </a:lnTo>
                <a:close/>
              </a:path>
            </a:pathLst>
          </a:custGeom>
          <a:blipFill>
            <a:blip r:embed="rId8">
              <a:alphaModFix amt="44999"/>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028700" y="2051050"/>
            <a:ext cx="15121536" cy="3951288"/>
          </a:xfrm>
          <a:prstGeom prst="rect">
            <a:avLst/>
          </a:prstGeom>
        </p:spPr>
        <p:txBody>
          <a:bodyPr anchor="t" rtlCol="false" tIns="0" lIns="0" bIns="0" rIns="0">
            <a:spAutoFit/>
          </a:bodyPr>
          <a:lstStyle/>
          <a:p>
            <a:pPr algn="just">
              <a:lnSpc>
                <a:spcPts val="3499"/>
              </a:lnSpc>
            </a:pPr>
            <a:r>
              <a:rPr lang="en-US" sz="2499">
                <a:solidFill>
                  <a:srgbClr val="000000"/>
                </a:solidFill>
                <a:latin typeface="Arimo"/>
                <a:ea typeface="Arimo"/>
                <a:cs typeface="Arimo"/>
                <a:sym typeface="Arimo"/>
              </a:rPr>
              <a:t>Tu</a:t>
            </a:r>
            <a:r>
              <a:rPr lang="en-US" sz="2499">
                <a:solidFill>
                  <a:srgbClr val="000000"/>
                </a:solidFill>
                <a:latin typeface="Arimo"/>
                <a:ea typeface="Arimo"/>
                <a:cs typeface="Arimo"/>
                <a:sym typeface="Arimo"/>
              </a:rPr>
              <a:t>gas: Carilah sebuah berita hard news dari portal berita online terkemuka (misal: Kompas.com, Detik.com, CNNIndonesia.com).</a:t>
            </a:r>
          </a:p>
          <a:p>
            <a:pPr algn="just">
              <a:lnSpc>
                <a:spcPts val="3499"/>
              </a:lnSpc>
            </a:pPr>
            <a:r>
              <a:rPr lang="en-US" sz="2499">
                <a:solidFill>
                  <a:srgbClr val="000000"/>
                </a:solidFill>
                <a:latin typeface="Arimo"/>
                <a:ea typeface="Arimo"/>
                <a:cs typeface="Arimo"/>
                <a:sym typeface="Arimo"/>
              </a:rPr>
              <a:t>Anal</a:t>
            </a:r>
            <a:r>
              <a:rPr lang="en-US" sz="2499">
                <a:solidFill>
                  <a:srgbClr val="000000"/>
                </a:solidFill>
                <a:latin typeface="Arimo"/>
                <a:ea typeface="Arimo"/>
                <a:cs typeface="Arimo"/>
                <a:sym typeface="Arimo"/>
              </a:rPr>
              <a:t>isis:</a:t>
            </a:r>
          </a:p>
          <a:p>
            <a:pPr algn="just" marL="539749" indent="-269875" lvl="1">
              <a:lnSpc>
                <a:spcPts val="3499"/>
              </a:lnSpc>
              <a:buAutoNum type="arabicPeriod" startAt="1"/>
            </a:pPr>
            <a:r>
              <a:rPr lang="en-US" sz="2499">
                <a:solidFill>
                  <a:srgbClr val="000000"/>
                </a:solidFill>
                <a:latin typeface="Arimo"/>
                <a:ea typeface="Arimo"/>
                <a:cs typeface="Arimo"/>
                <a:sym typeface="Arimo"/>
              </a:rPr>
              <a:t>Salin dan tempel lead berita tersebut. Identifikasi dan uraikan unsur 5W+1H yang terkandung di dalamnya.</a:t>
            </a:r>
          </a:p>
          <a:p>
            <a:pPr algn="just" marL="539749" indent="-269875" lvl="1">
              <a:lnSpc>
                <a:spcPts val="3499"/>
              </a:lnSpc>
              <a:buAutoNum type="arabicPeriod" startAt="1"/>
            </a:pPr>
            <a:r>
              <a:rPr lang="en-US" sz="2499">
                <a:solidFill>
                  <a:srgbClr val="000000"/>
                </a:solidFill>
                <a:latin typeface="Arimo"/>
                <a:ea typeface="Arimo"/>
                <a:cs typeface="Arimo"/>
                <a:sym typeface="Arimo"/>
              </a:rPr>
              <a:t>J</a:t>
            </a:r>
            <a:r>
              <a:rPr lang="en-US" sz="2499">
                <a:solidFill>
                  <a:srgbClr val="000000"/>
                </a:solidFill>
                <a:latin typeface="Arimo"/>
                <a:ea typeface="Arimo"/>
                <a:cs typeface="Arimo"/>
                <a:sym typeface="Arimo"/>
              </a:rPr>
              <a:t>elaskan secara singkat informasi apa saja yang disajikan di bagian tubuh berita.</a:t>
            </a:r>
          </a:p>
          <a:p>
            <a:pPr algn="just" marL="539749" indent="-269875" lvl="1">
              <a:lnSpc>
                <a:spcPts val="3499"/>
              </a:lnSpc>
              <a:buAutoNum type="arabicPeriod" startAt="1"/>
            </a:pPr>
            <a:r>
              <a:rPr lang="en-US" sz="2499">
                <a:solidFill>
                  <a:srgbClr val="000000"/>
                </a:solidFill>
                <a:latin typeface="Arimo"/>
                <a:ea typeface="Arimo"/>
                <a:cs typeface="Arimo"/>
                <a:sym typeface="Arimo"/>
              </a:rPr>
              <a:t>Apakah berita tersebut memiliki kaki berita? Jika ya, jelaskan isinya.</a:t>
            </a:r>
          </a:p>
          <a:p>
            <a:pPr algn="just" marL="539749" indent="-269875" lvl="1">
              <a:lnSpc>
                <a:spcPts val="3499"/>
              </a:lnSpc>
              <a:buAutoNum type="arabicPeriod" startAt="1"/>
            </a:pPr>
            <a:r>
              <a:rPr lang="en-US" sz="2499">
                <a:solidFill>
                  <a:srgbClr val="000000"/>
                </a:solidFill>
                <a:latin typeface="Arimo"/>
                <a:ea typeface="Arimo"/>
                <a:cs typeface="Arimo"/>
                <a:sym typeface="Arimo"/>
              </a:rPr>
              <a:t>Format: Diketik, maksimal 2 halaman A4, spasi 1.5. Dikumpulkan pada ethol</a:t>
            </a:r>
          </a:p>
          <a:p>
            <a:pPr algn="just">
              <a:lnSpc>
                <a:spcPts val="3499"/>
              </a:lnSpc>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535787" y="289252"/>
            <a:ext cx="11216426" cy="1336021"/>
          </a:xfrm>
          <a:prstGeom prst="rect">
            <a:avLst/>
          </a:prstGeom>
        </p:spPr>
        <p:txBody>
          <a:bodyPr anchor="t" rtlCol="false" tIns="0" lIns="0" bIns="0" rIns="0">
            <a:spAutoFit/>
          </a:bodyPr>
          <a:lstStyle/>
          <a:p>
            <a:pPr algn="ctr">
              <a:lnSpc>
                <a:spcPts val="10995"/>
              </a:lnSpc>
              <a:spcBef>
                <a:spcPct val="0"/>
              </a:spcBef>
            </a:pPr>
            <a:r>
              <a:rPr lang="en-US" sz="7854">
                <a:solidFill>
                  <a:srgbClr val="F58D05"/>
                </a:solidFill>
                <a:latin typeface="League Spartan"/>
                <a:ea typeface="League Spartan"/>
                <a:cs typeface="League Spartan"/>
                <a:sym typeface="League Spartan"/>
              </a:rPr>
              <a:t>Penugasan</a:t>
            </a:r>
          </a:p>
        </p:txBody>
      </p:sp>
      <p:sp>
        <p:nvSpPr>
          <p:cNvPr name="Freeform 3" id="3"/>
          <p:cNvSpPr/>
          <p:nvPr/>
        </p:nvSpPr>
        <p:spPr>
          <a:xfrm flipH="false" flipV="true" rot="-1449686">
            <a:off x="-8998541" y="-12611241"/>
            <a:ext cx="17219666" cy="14026201"/>
          </a:xfrm>
          <a:custGeom>
            <a:avLst/>
            <a:gdLst/>
            <a:ahLst/>
            <a:cxnLst/>
            <a:rect r="r" b="b" t="t" l="l"/>
            <a:pathLst>
              <a:path h="14026201" w="17219666">
                <a:moveTo>
                  <a:pt x="0" y="14026201"/>
                </a:moveTo>
                <a:lnTo>
                  <a:pt x="17219667" y="14026201"/>
                </a:lnTo>
                <a:lnTo>
                  <a:pt x="17219667" y="0"/>
                </a:lnTo>
                <a:lnTo>
                  <a:pt x="0" y="0"/>
                </a:lnTo>
                <a:lnTo>
                  <a:pt x="0" y="14026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true" rot="-1449686">
            <a:off x="13620629" y="-8038281"/>
            <a:ext cx="17219666" cy="14026201"/>
          </a:xfrm>
          <a:custGeom>
            <a:avLst/>
            <a:gdLst/>
            <a:ahLst/>
            <a:cxnLst/>
            <a:rect r="r" b="b" t="t" l="l"/>
            <a:pathLst>
              <a:path h="14026201" w="17219666">
                <a:moveTo>
                  <a:pt x="0" y="14026201"/>
                </a:moveTo>
                <a:lnTo>
                  <a:pt x="17219667" y="14026201"/>
                </a:lnTo>
                <a:lnTo>
                  <a:pt x="17219667" y="0"/>
                </a:lnTo>
                <a:lnTo>
                  <a:pt x="0" y="0"/>
                </a:lnTo>
                <a:lnTo>
                  <a:pt x="0" y="1402620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814830" y="547680"/>
            <a:ext cx="1954659" cy="2735528"/>
          </a:xfrm>
          <a:custGeom>
            <a:avLst/>
            <a:gdLst/>
            <a:ahLst/>
            <a:cxnLst/>
            <a:rect r="r" b="b" t="t" l="l"/>
            <a:pathLst>
              <a:path h="2735528" w="1954659">
                <a:moveTo>
                  <a:pt x="0" y="0"/>
                </a:moveTo>
                <a:lnTo>
                  <a:pt x="1954659" y="0"/>
                </a:lnTo>
                <a:lnTo>
                  <a:pt x="1954659" y="2735529"/>
                </a:lnTo>
                <a:lnTo>
                  <a:pt x="0" y="27355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95705" y="7110182"/>
            <a:ext cx="3006064" cy="3176818"/>
          </a:xfrm>
          <a:custGeom>
            <a:avLst/>
            <a:gdLst/>
            <a:ahLst/>
            <a:cxnLst/>
            <a:rect r="r" b="b" t="t" l="l"/>
            <a:pathLst>
              <a:path h="3176818" w="3006064">
                <a:moveTo>
                  <a:pt x="0" y="0"/>
                </a:moveTo>
                <a:lnTo>
                  <a:pt x="3006064" y="0"/>
                </a:lnTo>
                <a:lnTo>
                  <a:pt x="3006064" y="3176818"/>
                </a:lnTo>
                <a:lnTo>
                  <a:pt x="0" y="3176818"/>
                </a:lnTo>
                <a:lnTo>
                  <a:pt x="0" y="0"/>
                </a:lnTo>
                <a:close/>
              </a:path>
            </a:pathLst>
          </a:custGeom>
          <a:blipFill>
            <a:blip r:embed="rId8">
              <a:alphaModFix amt="44999"/>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028700" y="2051050"/>
            <a:ext cx="15121536" cy="3951288"/>
          </a:xfrm>
          <a:prstGeom prst="rect">
            <a:avLst/>
          </a:prstGeom>
        </p:spPr>
        <p:txBody>
          <a:bodyPr anchor="t" rtlCol="false" tIns="0" lIns="0" bIns="0" rIns="0">
            <a:spAutoFit/>
          </a:bodyPr>
          <a:lstStyle/>
          <a:p>
            <a:pPr algn="just">
              <a:lnSpc>
                <a:spcPts val="3499"/>
              </a:lnSpc>
            </a:pPr>
            <a:r>
              <a:rPr lang="en-US" sz="2499">
                <a:solidFill>
                  <a:srgbClr val="000000"/>
                </a:solidFill>
                <a:latin typeface="Arimo"/>
                <a:ea typeface="Arimo"/>
                <a:cs typeface="Arimo"/>
                <a:sym typeface="Arimo"/>
              </a:rPr>
              <a:t>Tu</a:t>
            </a:r>
            <a:r>
              <a:rPr lang="en-US" sz="2499">
                <a:solidFill>
                  <a:srgbClr val="000000"/>
                </a:solidFill>
                <a:latin typeface="Arimo"/>
                <a:ea typeface="Arimo"/>
                <a:cs typeface="Arimo"/>
                <a:sym typeface="Arimo"/>
              </a:rPr>
              <a:t>gas: Carilah sebuah berita hard news dari portal berita online terkemuka (misal: Kompas.com, Detik.com, CNNIndonesia.com).</a:t>
            </a:r>
          </a:p>
          <a:p>
            <a:pPr algn="just">
              <a:lnSpc>
                <a:spcPts val="3499"/>
              </a:lnSpc>
            </a:pPr>
            <a:r>
              <a:rPr lang="en-US" sz="2499">
                <a:solidFill>
                  <a:srgbClr val="000000"/>
                </a:solidFill>
                <a:latin typeface="Arimo"/>
                <a:ea typeface="Arimo"/>
                <a:cs typeface="Arimo"/>
                <a:sym typeface="Arimo"/>
              </a:rPr>
              <a:t>Anal</a:t>
            </a:r>
            <a:r>
              <a:rPr lang="en-US" sz="2499">
                <a:solidFill>
                  <a:srgbClr val="000000"/>
                </a:solidFill>
                <a:latin typeface="Arimo"/>
                <a:ea typeface="Arimo"/>
                <a:cs typeface="Arimo"/>
                <a:sym typeface="Arimo"/>
              </a:rPr>
              <a:t>isis:</a:t>
            </a:r>
          </a:p>
          <a:p>
            <a:pPr algn="just" marL="539749" indent="-269875" lvl="1">
              <a:lnSpc>
                <a:spcPts val="3499"/>
              </a:lnSpc>
              <a:buAutoNum type="arabicPeriod" startAt="1"/>
            </a:pPr>
            <a:r>
              <a:rPr lang="en-US" sz="2499">
                <a:solidFill>
                  <a:srgbClr val="000000"/>
                </a:solidFill>
                <a:latin typeface="Arimo"/>
                <a:ea typeface="Arimo"/>
                <a:cs typeface="Arimo"/>
                <a:sym typeface="Arimo"/>
              </a:rPr>
              <a:t>Salin dan tempel lead berita tersebut. Identifikasi dan uraikan unsur 5W+1H yang terkandung di dalamnya.</a:t>
            </a:r>
          </a:p>
          <a:p>
            <a:pPr algn="just" marL="539749" indent="-269875" lvl="1">
              <a:lnSpc>
                <a:spcPts val="3499"/>
              </a:lnSpc>
              <a:buAutoNum type="arabicPeriod" startAt="1"/>
            </a:pPr>
            <a:r>
              <a:rPr lang="en-US" sz="2499">
                <a:solidFill>
                  <a:srgbClr val="000000"/>
                </a:solidFill>
                <a:latin typeface="Arimo"/>
                <a:ea typeface="Arimo"/>
                <a:cs typeface="Arimo"/>
                <a:sym typeface="Arimo"/>
              </a:rPr>
              <a:t>J</a:t>
            </a:r>
            <a:r>
              <a:rPr lang="en-US" sz="2499">
                <a:solidFill>
                  <a:srgbClr val="000000"/>
                </a:solidFill>
                <a:latin typeface="Arimo"/>
                <a:ea typeface="Arimo"/>
                <a:cs typeface="Arimo"/>
                <a:sym typeface="Arimo"/>
              </a:rPr>
              <a:t>elaskan secara singkat informasi apa saja yang disajikan di bagian tubuh berita.</a:t>
            </a:r>
          </a:p>
          <a:p>
            <a:pPr algn="just" marL="539749" indent="-269875" lvl="1">
              <a:lnSpc>
                <a:spcPts val="3499"/>
              </a:lnSpc>
              <a:buAutoNum type="arabicPeriod" startAt="1"/>
            </a:pPr>
            <a:r>
              <a:rPr lang="en-US" sz="2499">
                <a:solidFill>
                  <a:srgbClr val="000000"/>
                </a:solidFill>
                <a:latin typeface="Arimo"/>
                <a:ea typeface="Arimo"/>
                <a:cs typeface="Arimo"/>
                <a:sym typeface="Arimo"/>
              </a:rPr>
              <a:t>Apakah berita tersebut memiliki kaki berita? Jika ya, jelaskan isinya.</a:t>
            </a:r>
          </a:p>
          <a:p>
            <a:pPr algn="just" marL="539749" indent="-269875" lvl="1">
              <a:lnSpc>
                <a:spcPts val="3499"/>
              </a:lnSpc>
              <a:buAutoNum type="arabicPeriod" startAt="1"/>
            </a:pPr>
            <a:r>
              <a:rPr lang="en-US" sz="2499">
                <a:solidFill>
                  <a:srgbClr val="000000"/>
                </a:solidFill>
                <a:latin typeface="Arimo"/>
                <a:ea typeface="Arimo"/>
                <a:cs typeface="Arimo"/>
                <a:sym typeface="Arimo"/>
              </a:rPr>
              <a:t>Format: Diketik, maksimal 2 halaman A4, spasi 1.5. Dikumpulkan pada ethol</a:t>
            </a:r>
          </a:p>
          <a:p>
            <a:pPr algn="just">
              <a:lnSpc>
                <a:spcPts val="3499"/>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DAGyjXueFRM</dc:identifier>
  <dcterms:modified xsi:type="dcterms:W3CDTF">2011-08-01T06:04:30Z</dcterms:modified>
  <cp:revision>1</cp:revision>
  <dc:title>Jurnalistik Pertemuan 4</dc:title>
</cp:coreProperties>
</file>